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30"/>
  </p:notesMasterIdLst>
  <p:sldIdLst>
    <p:sldId id="256" r:id="rId2"/>
    <p:sldId id="281" r:id="rId3"/>
    <p:sldId id="292" r:id="rId4"/>
    <p:sldId id="280" r:id="rId5"/>
    <p:sldId id="290" r:id="rId6"/>
    <p:sldId id="282" r:id="rId7"/>
    <p:sldId id="291" r:id="rId8"/>
    <p:sldId id="283" r:id="rId9"/>
    <p:sldId id="285" r:id="rId10"/>
    <p:sldId id="286" r:id="rId11"/>
    <p:sldId id="287" r:id="rId12"/>
    <p:sldId id="288" r:id="rId13"/>
    <p:sldId id="289" r:id="rId14"/>
    <p:sldId id="284" r:id="rId15"/>
    <p:sldId id="293" r:id="rId16"/>
    <p:sldId id="294" r:id="rId17"/>
    <p:sldId id="296" r:id="rId18"/>
    <p:sldId id="297" r:id="rId19"/>
    <p:sldId id="295" r:id="rId20"/>
    <p:sldId id="302" r:id="rId21"/>
    <p:sldId id="303" r:id="rId22"/>
    <p:sldId id="301" r:id="rId23"/>
    <p:sldId id="298" r:id="rId24"/>
    <p:sldId id="299" r:id="rId25"/>
    <p:sldId id="300" r:id="rId26"/>
    <p:sldId id="304" r:id="rId27"/>
    <p:sldId id="305" r:id="rId28"/>
    <p:sldId id="306"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rian Cui" initials="BC" lastIdx="4" clrIdx="0">
    <p:extLst>
      <p:ext uri="{19B8F6BF-5375-455C-9EA6-DF929625EA0E}">
        <p15:presenceInfo xmlns:p15="http://schemas.microsoft.com/office/powerpoint/2012/main" userId="affd9c2201f9a06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981" autoAdjust="0"/>
    <p:restoredTop sz="71364" autoAdjust="0"/>
  </p:normalViewPr>
  <p:slideViewPr>
    <p:cSldViewPr snapToGrid="0">
      <p:cViewPr varScale="1">
        <p:scale>
          <a:sx n="68" d="100"/>
          <a:sy n="68" d="100"/>
        </p:scale>
        <p:origin x="1156" y="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8DEE89-1C10-4A7A-B2C0-183D94ABC59D}" type="datetimeFigureOut">
              <a:rPr lang="en-US" smtClean="0"/>
              <a:t>9/16/2015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B462571-F092-45C1-8001-5A40DC5B8EA2}" type="slidenum">
              <a:rPr lang="en-US" smtClean="0"/>
              <a:t>‹#›</a:t>
            </a:fld>
            <a:endParaRPr lang="en-US"/>
          </a:p>
        </p:txBody>
      </p:sp>
    </p:spTree>
    <p:extLst>
      <p:ext uri="{BB962C8B-B14F-4D97-AF65-F5344CB8AC3E}">
        <p14:creationId xmlns:p14="http://schemas.microsoft.com/office/powerpoint/2010/main" val="36456060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B462571-F092-45C1-8001-5A40DC5B8EA2}" type="slidenum">
              <a:rPr lang="en-US" smtClean="0"/>
              <a:t>2</a:t>
            </a:fld>
            <a:endParaRPr lang="en-US"/>
          </a:p>
        </p:txBody>
      </p:sp>
    </p:spTree>
    <p:extLst>
      <p:ext uri="{BB962C8B-B14F-4D97-AF65-F5344CB8AC3E}">
        <p14:creationId xmlns:p14="http://schemas.microsoft.com/office/powerpoint/2010/main" val="27070245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Why</a:t>
            </a:r>
            <a:r>
              <a:rPr lang="en-US" baseline="0" dirty="0" smtClean="0"/>
              <a:t> might this be useful? Suppose I have a variable used to describe something, such as an timestamp. Normally I might provide a number, perhaps representing milliseconds. But what if I don't have an exact timestamp? I might replace it with "not too long ago" instead. Then when the time comes around to report the value, I can get an appropriate value that's not limited to a given type.</a:t>
            </a:r>
            <a:endParaRPr lang="en-US" dirty="0"/>
          </a:p>
        </p:txBody>
      </p:sp>
      <p:sp>
        <p:nvSpPr>
          <p:cNvPr id="4" name="Slide Number Placeholder 3"/>
          <p:cNvSpPr>
            <a:spLocks noGrp="1"/>
          </p:cNvSpPr>
          <p:nvPr>
            <p:ph type="sldNum" sz="quarter" idx="10"/>
          </p:nvPr>
        </p:nvSpPr>
        <p:spPr/>
        <p:txBody>
          <a:bodyPr/>
          <a:lstStyle/>
          <a:p>
            <a:fld id="{2B462571-F092-45C1-8001-5A40DC5B8EA2}" type="slidenum">
              <a:rPr lang="en-US" smtClean="0"/>
              <a:t>12</a:t>
            </a:fld>
            <a:endParaRPr lang="en-US"/>
          </a:p>
        </p:txBody>
      </p:sp>
    </p:spTree>
    <p:extLst>
      <p:ext uri="{BB962C8B-B14F-4D97-AF65-F5344CB8AC3E}">
        <p14:creationId xmlns:p14="http://schemas.microsoft.com/office/powerpoint/2010/main" val="4114335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B462571-F092-45C1-8001-5A40DC5B8EA2}" type="slidenum">
              <a:rPr lang="en-US" smtClean="0"/>
              <a:t>13</a:t>
            </a:fld>
            <a:endParaRPr lang="en-US"/>
          </a:p>
        </p:txBody>
      </p:sp>
    </p:spTree>
    <p:extLst>
      <p:ext uri="{BB962C8B-B14F-4D97-AF65-F5344CB8AC3E}">
        <p14:creationId xmlns:p14="http://schemas.microsoft.com/office/powerpoint/2010/main" val="38144038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prove this, open up</a:t>
            </a:r>
            <a:r>
              <a:rPr lang="en-US" baseline="0" dirty="0" smtClean="0"/>
              <a:t> a JavaScript heavy page like Facebook. and then refer to a global variable like `</a:t>
            </a:r>
            <a:r>
              <a:rPr lang="en-US" baseline="0" dirty="0" err="1" smtClean="0"/>
              <a:t>bigPipe</a:t>
            </a:r>
            <a:r>
              <a:rPr lang="en-US" baseline="0" dirty="0" smtClean="0"/>
              <a:t>`</a:t>
            </a:r>
          </a:p>
          <a:p>
            <a:endParaRPr lang="en-US" baseline="0" dirty="0" smtClean="0"/>
          </a:p>
          <a:p>
            <a:r>
              <a:rPr lang="en-US" baseline="0" dirty="0" smtClean="0"/>
              <a:t>Then go to </a:t>
            </a:r>
            <a:r>
              <a:rPr lang="en-US" baseline="0" dirty="0" err="1" smtClean="0"/>
              <a:t>about:blank</a:t>
            </a:r>
            <a:r>
              <a:rPr lang="en-US" baseline="0" dirty="0" smtClean="0"/>
              <a:t>, and then try it: </a:t>
            </a:r>
            <a:r>
              <a:rPr lang="en-US" baseline="0" dirty="0" err="1" smtClean="0"/>
              <a:t>bigPipe</a:t>
            </a:r>
            <a:r>
              <a:rPr lang="en-US" baseline="0" dirty="0" smtClean="0"/>
              <a:t> is undefined.</a:t>
            </a:r>
          </a:p>
          <a:p>
            <a:endParaRPr lang="en-US" baseline="0" dirty="0" smtClean="0"/>
          </a:p>
          <a:p>
            <a:r>
              <a:rPr lang="en-US" baseline="0" dirty="0" smtClean="0"/>
              <a:t>A simple sample page, sample1.html, is included in the git repository. Clicking on the button reveals an alert that shows a global variable, </a:t>
            </a:r>
            <a:r>
              <a:rPr lang="en-US" baseline="0" dirty="0" err="1" smtClean="0"/>
              <a:t>theVariable</a:t>
            </a:r>
            <a:r>
              <a:rPr lang="en-US" baseline="0" dirty="0" smtClean="0"/>
              <a:t>. Modifying this variable via the console also modifies the variable shown when the button is clicked.</a:t>
            </a:r>
            <a:endParaRPr lang="en-US" dirty="0"/>
          </a:p>
        </p:txBody>
      </p:sp>
      <p:sp>
        <p:nvSpPr>
          <p:cNvPr id="4" name="Slide Number Placeholder 3"/>
          <p:cNvSpPr>
            <a:spLocks noGrp="1"/>
          </p:cNvSpPr>
          <p:nvPr>
            <p:ph type="sldNum" sz="quarter" idx="10"/>
          </p:nvPr>
        </p:nvSpPr>
        <p:spPr/>
        <p:txBody>
          <a:bodyPr/>
          <a:lstStyle/>
          <a:p>
            <a:fld id="{2B462571-F092-45C1-8001-5A40DC5B8EA2}" type="slidenum">
              <a:rPr lang="en-US" smtClean="0"/>
              <a:t>14</a:t>
            </a:fld>
            <a:endParaRPr lang="en-US"/>
          </a:p>
        </p:txBody>
      </p:sp>
    </p:spTree>
    <p:extLst>
      <p:ext uri="{BB962C8B-B14F-4D97-AF65-F5344CB8AC3E}">
        <p14:creationId xmlns:p14="http://schemas.microsoft.com/office/powerpoint/2010/main" val="675629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a:t>
            </a:r>
            <a:r>
              <a:rPr lang="en-US" baseline="0" dirty="0" smtClean="0"/>
              <a:t> technically I haven't taught you what console.log(expression) actually means. We'll cover </a:t>
            </a:r>
            <a:r>
              <a:rPr lang="en-US" baseline="0" dirty="0" smtClean="0"/>
              <a:t>later, </a:t>
            </a:r>
            <a:r>
              <a:rPr lang="en-US" baseline="0" dirty="0" smtClean="0"/>
              <a:t>but for now, just trust me that it works.</a:t>
            </a:r>
          </a:p>
          <a:p>
            <a:endParaRPr lang="en-US" baseline="0" dirty="0" smtClean="0"/>
          </a:p>
          <a:p>
            <a:r>
              <a:rPr lang="en-US" baseline="0" dirty="0" smtClean="0"/>
              <a:t>console (global object)</a:t>
            </a:r>
          </a:p>
          <a:p>
            <a:r>
              <a:rPr lang="en-US" baseline="0" dirty="0" smtClean="0"/>
              <a:t>. (property accessor)</a:t>
            </a:r>
          </a:p>
          <a:p>
            <a:r>
              <a:rPr lang="en-US" baseline="0" dirty="0" smtClean="0"/>
              <a:t>log (property, probably a function)</a:t>
            </a:r>
          </a:p>
          <a:p>
            <a:r>
              <a:rPr lang="en-US" baseline="0" dirty="0" smtClean="0"/>
              <a:t>() (function execution</a:t>
            </a:r>
            <a:r>
              <a:rPr lang="en-US" baseline="0" dirty="0" smtClean="0"/>
              <a:t>)</a:t>
            </a:r>
          </a:p>
          <a:p>
            <a:endParaRPr lang="en-US" baseline="0" dirty="0" smtClean="0"/>
          </a:p>
          <a:p>
            <a:r>
              <a:rPr lang="en-US" baseline="0" dirty="0" smtClean="0"/>
              <a:t>console.log() actually evaluates to undefined. Its side effect, of course, is printing out to the console.</a:t>
            </a:r>
            <a:endParaRPr lang="en-US" baseline="0" dirty="0" smtClean="0"/>
          </a:p>
        </p:txBody>
      </p:sp>
      <p:sp>
        <p:nvSpPr>
          <p:cNvPr id="4" name="Slide Number Placeholder 3"/>
          <p:cNvSpPr>
            <a:spLocks noGrp="1"/>
          </p:cNvSpPr>
          <p:nvPr>
            <p:ph type="sldNum" sz="quarter" idx="10"/>
          </p:nvPr>
        </p:nvSpPr>
        <p:spPr/>
        <p:txBody>
          <a:bodyPr/>
          <a:lstStyle/>
          <a:p>
            <a:fld id="{2B462571-F092-45C1-8001-5A40DC5B8EA2}" type="slidenum">
              <a:rPr lang="en-US" smtClean="0"/>
              <a:t>15</a:t>
            </a:fld>
            <a:endParaRPr lang="en-US"/>
          </a:p>
        </p:txBody>
      </p:sp>
    </p:spTree>
    <p:extLst>
      <p:ext uri="{BB962C8B-B14F-4D97-AF65-F5344CB8AC3E}">
        <p14:creationId xmlns:p14="http://schemas.microsoft.com/office/powerpoint/2010/main" val="14683719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B462571-F092-45C1-8001-5A40DC5B8EA2}" type="slidenum">
              <a:rPr lang="en-US" smtClean="0"/>
              <a:t>16</a:t>
            </a:fld>
            <a:endParaRPr lang="en-US"/>
          </a:p>
        </p:txBody>
      </p:sp>
    </p:spTree>
    <p:extLst>
      <p:ext uri="{BB962C8B-B14F-4D97-AF65-F5344CB8AC3E}">
        <p14:creationId xmlns:p14="http://schemas.microsoft.com/office/powerpoint/2010/main" val="30655429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B462571-F092-45C1-8001-5A40DC5B8EA2}" type="slidenum">
              <a:rPr lang="en-US" smtClean="0"/>
              <a:t>17</a:t>
            </a:fld>
            <a:endParaRPr lang="en-US"/>
          </a:p>
        </p:txBody>
      </p:sp>
    </p:spTree>
    <p:extLst>
      <p:ext uri="{BB962C8B-B14F-4D97-AF65-F5344CB8AC3E}">
        <p14:creationId xmlns:p14="http://schemas.microsoft.com/office/powerpoint/2010/main" val="8273421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example, try:</a:t>
            </a:r>
          </a:p>
          <a:p>
            <a:endParaRPr lang="en-US" dirty="0" smtClean="0"/>
          </a:p>
          <a:p>
            <a:r>
              <a:rPr lang="en-US" dirty="0" smtClean="0"/>
              <a:t>if (if(true</a:t>
            </a:r>
            <a:r>
              <a:rPr lang="en-US" baseline="0" dirty="0" smtClean="0"/>
              <a:t>) "blue") </a:t>
            </a:r>
          </a:p>
          <a:p>
            <a:r>
              <a:rPr lang="en-US" baseline="0" dirty="0" smtClean="0"/>
              <a:t>{ </a:t>
            </a:r>
          </a:p>
          <a:p>
            <a:r>
              <a:rPr lang="en-US" baseline="0" smtClean="0"/>
              <a:t>    console.log</a:t>
            </a:r>
            <a:r>
              <a:rPr lang="en-US" baseline="0" dirty="0" smtClean="0"/>
              <a:t>("blue is truthy"); </a:t>
            </a:r>
          </a:p>
          <a:p>
            <a:r>
              <a:rPr lang="en-US" baseline="0" dirty="0" smtClean="0"/>
              <a:t>};</a:t>
            </a:r>
          </a:p>
          <a:p>
            <a:endParaRPr lang="en-US" baseline="0" dirty="0" smtClean="0"/>
          </a:p>
          <a:p>
            <a:r>
              <a:rPr lang="en-US" baseline="0" dirty="0" smtClean="0"/>
              <a:t>Syntax error!</a:t>
            </a:r>
            <a:endParaRPr lang="en-US" dirty="0"/>
          </a:p>
        </p:txBody>
      </p:sp>
      <p:sp>
        <p:nvSpPr>
          <p:cNvPr id="4" name="Slide Number Placeholder 3"/>
          <p:cNvSpPr>
            <a:spLocks noGrp="1"/>
          </p:cNvSpPr>
          <p:nvPr>
            <p:ph type="sldNum" sz="quarter" idx="10"/>
          </p:nvPr>
        </p:nvSpPr>
        <p:spPr/>
        <p:txBody>
          <a:bodyPr/>
          <a:lstStyle/>
          <a:p>
            <a:fld id="{2B462571-F092-45C1-8001-5A40DC5B8EA2}" type="slidenum">
              <a:rPr lang="en-US" smtClean="0"/>
              <a:t>18</a:t>
            </a:fld>
            <a:endParaRPr lang="en-US"/>
          </a:p>
        </p:txBody>
      </p:sp>
    </p:spTree>
    <p:extLst>
      <p:ext uri="{BB962C8B-B14F-4D97-AF65-F5344CB8AC3E}">
        <p14:creationId xmlns:p14="http://schemas.microsoft.com/office/powerpoint/2010/main" val="39315536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B462571-F092-45C1-8001-5A40DC5B8EA2}" type="slidenum">
              <a:rPr lang="en-US" smtClean="0"/>
              <a:t>19</a:t>
            </a:fld>
            <a:endParaRPr lang="en-US"/>
          </a:p>
        </p:txBody>
      </p:sp>
    </p:spTree>
    <p:extLst>
      <p:ext uri="{BB962C8B-B14F-4D97-AF65-F5344CB8AC3E}">
        <p14:creationId xmlns:p14="http://schemas.microsoft.com/office/powerpoint/2010/main" val="946953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B462571-F092-45C1-8001-5A40DC5B8EA2}" type="slidenum">
              <a:rPr lang="en-US" smtClean="0"/>
              <a:t>20</a:t>
            </a:fld>
            <a:endParaRPr lang="en-US"/>
          </a:p>
        </p:txBody>
      </p:sp>
    </p:spTree>
    <p:extLst>
      <p:ext uri="{BB962C8B-B14F-4D97-AF65-F5344CB8AC3E}">
        <p14:creationId xmlns:p14="http://schemas.microsoft.com/office/powerpoint/2010/main" val="40196896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 =&gt; 4</a:t>
            </a:r>
          </a:p>
          <a:p>
            <a:endParaRPr lang="en-US" dirty="0" smtClean="0"/>
          </a:p>
          <a:p>
            <a:r>
              <a:rPr lang="en-US" dirty="0" smtClean="0"/>
              <a:t>I didn't mention this, but the</a:t>
            </a:r>
            <a:r>
              <a:rPr lang="en-US" baseline="0" dirty="0" smtClean="0"/>
              <a:t> assignment operator expresses to the new value of the variable.</a:t>
            </a:r>
            <a:endParaRPr lang="en-US" dirty="0" smtClean="0"/>
          </a:p>
          <a:p>
            <a:endParaRPr lang="en-US" dirty="0" smtClean="0"/>
          </a:p>
          <a:p>
            <a:r>
              <a:rPr lang="en-US" dirty="0" smtClean="0"/>
              <a:t>Note the difference between </a:t>
            </a:r>
          </a:p>
          <a:p>
            <a:endParaRPr lang="en-US" dirty="0" smtClean="0"/>
          </a:p>
          <a:p>
            <a:r>
              <a:rPr lang="en-US" dirty="0" smtClean="0"/>
              <a:t>budget ? </a:t>
            </a:r>
            <a:r>
              <a:rPr lang="en-US" dirty="0" err="1" smtClean="0"/>
              <a:t>useBudget</a:t>
            </a:r>
            <a:r>
              <a:rPr lang="en-US" baseline="0" dirty="0" smtClean="0"/>
              <a:t> : intern</a:t>
            </a:r>
          </a:p>
          <a:p>
            <a:endParaRPr lang="en-US" baseline="0" dirty="0" smtClean="0"/>
          </a:p>
          <a:p>
            <a:r>
              <a:rPr lang="en-US" baseline="0" dirty="0" smtClean="0"/>
              <a:t>vs. </a:t>
            </a:r>
          </a:p>
          <a:p>
            <a:endParaRPr lang="en-US" baseline="0" dirty="0" smtClean="0"/>
          </a:p>
          <a:p>
            <a:r>
              <a:rPr lang="en-US" baseline="0" dirty="0" smtClean="0"/>
              <a:t>(budget &amp;&amp; </a:t>
            </a:r>
            <a:r>
              <a:rPr lang="en-US" baseline="0" dirty="0" err="1" smtClean="0"/>
              <a:t>useBudget</a:t>
            </a:r>
            <a:r>
              <a:rPr lang="en-US" baseline="0" dirty="0" smtClean="0"/>
              <a:t>) || intern</a:t>
            </a:r>
          </a:p>
          <a:p>
            <a:endParaRPr lang="en-US" baseline="0" dirty="0" smtClean="0"/>
          </a:p>
          <a:p>
            <a:r>
              <a:rPr lang="en-US" dirty="0" smtClean="0"/>
              <a:t>Admittedly, this is somewhat of a convoluted example.</a:t>
            </a:r>
            <a:r>
              <a:rPr lang="en-US" baseline="0" dirty="0" smtClean="0"/>
              <a:t> The point is that you can construct all kinds of expressions and stick them anywhere that takes them.</a:t>
            </a:r>
            <a:endParaRPr lang="en-US" dirty="0" smtClean="0"/>
          </a:p>
        </p:txBody>
      </p:sp>
      <p:sp>
        <p:nvSpPr>
          <p:cNvPr id="4" name="Slide Number Placeholder 3"/>
          <p:cNvSpPr>
            <a:spLocks noGrp="1"/>
          </p:cNvSpPr>
          <p:nvPr>
            <p:ph type="sldNum" sz="quarter" idx="10"/>
          </p:nvPr>
        </p:nvSpPr>
        <p:spPr/>
        <p:txBody>
          <a:bodyPr/>
          <a:lstStyle/>
          <a:p>
            <a:fld id="{2B462571-F092-45C1-8001-5A40DC5B8EA2}" type="slidenum">
              <a:rPr lang="en-US" smtClean="0"/>
              <a:t>21</a:t>
            </a:fld>
            <a:endParaRPr lang="en-US"/>
          </a:p>
        </p:txBody>
      </p:sp>
    </p:spTree>
    <p:extLst>
      <p:ext uri="{BB962C8B-B14F-4D97-AF65-F5344CB8AC3E}">
        <p14:creationId xmlns:p14="http://schemas.microsoft.com/office/powerpoint/2010/main" val="20505235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smtClean="0"/>
              <a:t>It's important to take feedback seriously.</a:t>
            </a:r>
            <a:r>
              <a:rPr lang="en-US" baseline="0" dirty="0" smtClean="0"/>
              <a:t> Here are the most critical comments and questions I found on the exit survey.</a:t>
            </a:r>
            <a:br>
              <a:rPr lang="en-US" baseline="0" dirty="0" smtClean="0"/>
            </a:br>
            <a:endParaRPr lang="en-US" dirty="0" smtClean="0"/>
          </a:p>
          <a:p>
            <a:pPr marL="228600" indent="-228600">
              <a:buAutoNum type="arabicParenR"/>
            </a:pPr>
            <a:r>
              <a:rPr lang="en-US" dirty="0" smtClean="0"/>
              <a:t>I forgo</a:t>
            </a:r>
            <a:r>
              <a:rPr lang="en-US" baseline="0" dirty="0" smtClean="0"/>
              <a:t>t to mention, for the "quiz" last session, you'll never actually write code like that. The purpose of the complex expressions was to test your expression evaluation skills, in thinking like the JavaScript interpreter. You will see bits and pieces of those expressions, but fire anybody who writes something that's that complex.</a:t>
            </a:r>
            <a:br>
              <a:rPr lang="en-US" baseline="0" dirty="0" smtClean="0"/>
            </a:br>
            <a:r>
              <a:rPr lang="en-US" baseline="0" dirty="0" smtClean="0"/>
              <a:t/>
            </a:r>
            <a:br>
              <a:rPr lang="en-US" baseline="0" dirty="0" smtClean="0"/>
            </a:br>
            <a:r>
              <a:rPr lang="en-US" baseline="0" dirty="0" smtClean="0"/>
              <a:t>The little details seem </a:t>
            </a:r>
            <a:r>
              <a:rPr lang="en-US" baseline="0" dirty="0" err="1" smtClean="0"/>
              <a:t>kinda</a:t>
            </a:r>
            <a:r>
              <a:rPr lang="en-US" baseline="0" dirty="0" smtClean="0"/>
              <a:t> arbitrary right now, but these things will come in play in the future. A common pattern, for example, is </a:t>
            </a:r>
            <a:r>
              <a:rPr lang="en-US" baseline="0" dirty="0" err="1" smtClean="0"/>
              <a:t>myArgument</a:t>
            </a:r>
            <a:r>
              <a:rPr lang="en-US" baseline="0" dirty="0" smtClean="0"/>
              <a:t> || </a:t>
            </a:r>
            <a:r>
              <a:rPr lang="en-US" baseline="0" dirty="0" err="1" smtClean="0"/>
              <a:t>defaultExpression</a:t>
            </a:r>
            <a:r>
              <a:rPr lang="en-US" baseline="0" dirty="0" smtClean="0"/>
              <a:t>.</a:t>
            </a:r>
            <a:br>
              <a:rPr lang="en-US" baseline="0" dirty="0" smtClean="0"/>
            </a:br>
            <a:endParaRPr lang="en-US" baseline="0" dirty="0" smtClean="0"/>
          </a:p>
          <a:p>
            <a:pPr marL="228600" indent="-228600">
              <a:buAutoNum type="arabicParenR"/>
            </a:pPr>
            <a:r>
              <a:rPr lang="en-US" baseline="0" dirty="0" smtClean="0"/>
              <a:t>The presentation is provided on GitHub at the end of the sign in survey. Feel free to download it and tag along, just don't cheat on questions by looking at the presenter notes. I won't have it ready until soon before the presentation.</a:t>
            </a:r>
            <a:br>
              <a:rPr lang="en-US" baseline="0" dirty="0" smtClean="0"/>
            </a:br>
            <a:endParaRPr lang="en-US" baseline="0" dirty="0" smtClean="0"/>
          </a:p>
          <a:p>
            <a:pPr marL="228600" indent="-228600">
              <a:buAutoNum type="arabicParenR"/>
            </a:pPr>
            <a:r>
              <a:rPr lang="en-US" baseline="0" dirty="0" smtClean="0"/>
              <a:t>I try to keep presentations under an hour. If you have questions please don't be shy and shout them out. In an intro class, there's no dumb question. </a:t>
            </a:r>
            <a:r>
              <a:rPr lang="en-US" b="1" baseline="0" dirty="0" smtClean="0"/>
              <a:t>Every line of code on this presentation has been carefully written such that it only covers material we've seen before or are currently introducing.</a:t>
            </a:r>
            <a:r>
              <a:rPr lang="en-US" b="0" baseline="0" dirty="0" smtClean="0"/>
              <a:t> I highly encourage you to try every line out in your console or text editor as we go along.</a:t>
            </a:r>
            <a:r>
              <a:rPr lang="en-US" baseline="0" dirty="0" smtClean="0"/>
              <a:t/>
            </a:r>
            <a:br>
              <a:rPr lang="en-US" baseline="0" dirty="0" smtClean="0"/>
            </a:br>
            <a:endParaRPr lang="en-US" baseline="0" dirty="0" smtClean="0"/>
          </a:p>
          <a:p>
            <a:pPr marL="228600" indent="-228600">
              <a:buAutoNum type="arabicParenR"/>
            </a:pPr>
            <a:r>
              <a:rPr lang="en-US" baseline="0" dirty="0" smtClean="0"/>
              <a:t>Right, so, sorry about making the text size small to begin with. We will make an official transition to a text editor </a:t>
            </a:r>
            <a:r>
              <a:rPr lang="en-US" baseline="0" smtClean="0"/>
              <a:t>halfway through.</a:t>
            </a:r>
            <a:r>
              <a:rPr lang="en-US" baseline="0" dirty="0" smtClean="0"/>
              <a:t/>
            </a:r>
            <a:br>
              <a:rPr lang="en-US" baseline="0" dirty="0" smtClean="0"/>
            </a:br>
            <a:endParaRPr lang="en-US" baseline="0" dirty="0" smtClean="0"/>
          </a:p>
          <a:p>
            <a:pPr marL="228600" indent="-228600">
              <a:buAutoNum type="arabicParenR"/>
            </a:pPr>
            <a:r>
              <a:rPr lang="en-US" baseline="0" dirty="0" smtClean="0"/>
              <a:t>JavaScript was originally designed for making your webpages dynamic, but thanks to Node.js, it has expanded to be a general purpose programming language. Check out Facebook or Twitter – if they were static pages, you would have to reload the page every single time you clicked on anything. Thanks to JavaScript, these pages can be dynamically updated in real time!</a:t>
            </a:r>
          </a:p>
          <a:p>
            <a:pPr marL="228600" indent="-228600">
              <a:buAutoNum type="arabicParenR"/>
            </a:pPr>
            <a:endParaRPr lang="en-US" dirty="0"/>
          </a:p>
        </p:txBody>
      </p:sp>
      <p:sp>
        <p:nvSpPr>
          <p:cNvPr id="4" name="Slide Number Placeholder 3"/>
          <p:cNvSpPr>
            <a:spLocks noGrp="1"/>
          </p:cNvSpPr>
          <p:nvPr>
            <p:ph type="sldNum" sz="quarter" idx="10"/>
          </p:nvPr>
        </p:nvSpPr>
        <p:spPr/>
        <p:txBody>
          <a:bodyPr/>
          <a:lstStyle/>
          <a:p>
            <a:fld id="{2B462571-F092-45C1-8001-5A40DC5B8EA2}" type="slidenum">
              <a:rPr lang="en-US" smtClean="0"/>
              <a:t>3</a:t>
            </a:fld>
            <a:endParaRPr lang="en-US"/>
          </a:p>
        </p:txBody>
      </p:sp>
    </p:spTree>
    <p:extLst>
      <p:ext uri="{BB962C8B-B14F-4D97-AF65-F5344CB8AC3E}">
        <p14:creationId xmlns:p14="http://schemas.microsoft.com/office/powerpoint/2010/main" val="23742158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err="1" smtClean="0">
                <a:latin typeface="Consolas" panose="020B0609020204030204" pitchFamily="49" charset="0"/>
                <a:cs typeface="Consolas" panose="020B0609020204030204" pitchFamily="49" charset="0"/>
              </a:rPr>
              <a:t>var</a:t>
            </a:r>
            <a:r>
              <a:rPr lang="en-US" sz="1200" dirty="0" smtClean="0">
                <a:latin typeface="Consolas" panose="020B0609020204030204" pitchFamily="49" charset="0"/>
                <a:cs typeface="Consolas" panose="020B0609020204030204" pitchFamily="49" charset="0"/>
              </a:rPr>
              <a:t> n = 1234;</a:t>
            </a:r>
            <a:br>
              <a:rPr lang="en-US" sz="1200" dirty="0" smtClean="0">
                <a:latin typeface="Consolas" panose="020B0609020204030204" pitchFamily="49" charset="0"/>
                <a:cs typeface="Consolas" panose="020B0609020204030204" pitchFamily="49" charset="0"/>
              </a:rPr>
            </a:br>
            <a:r>
              <a:rPr lang="en-US" sz="1200" dirty="0" smtClean="0">
                <a:latin typeface="Consolas" panose="020B0609020204030204" pitchFamily="49" charset="0"/>
                <a:cs typeface="Consolas" panose="020B0609020204030204" pitchFamily="49" charset="0"/>
              </a:rPr>
              <a:t>if(n % 3 === 0)</a:t>
            </a:r>
            <a:br>
              <a:rPr lang="en-US" sz="1200" dirty="0" smtClean="0">
                <a:latin typeface="Consolas" panose="020B0609020204030204" pitchFamily="49" charset="0"/>
                <a:cs typeface="Consolas" panose="020B0609020204030204" pitchFamily="49" charset="0"/>
              </a:rPr>
            </a:br>
            <a:r>
              <a:rPr lang="en-US" sz="1200" dirty="0" smtClean="0">
                <a:latin typeface="Consolas" panose="020B0609020204030204" pitchFamily="49" charset="0"/>
                <a:cs typeface="Consolas" panose="020B0609020204030204" pitchFamily="49" charset="0"/>
              </a:rPr>
              <a:t>    console.log("Fizz");</a:t>
            </a:r>
            <a:br>
              <a:rPr lang="en-US" sz="1200" dirty="0" smtClean="0">
                <a:latin typeface="Consolas" panose="020B0609020204030204" pitchFamily="49" charset="0"/>
                <a:cs typeface="Consolas" panose="020B0609020204030204" pitchFamily="49" charset="0"/>
              </a:rPr>
            </a:br>
            <a:r>
              <a:rPr lang="en-US" sz="1200" dirty="0" smtClean="0">
                <a:latin typeface="Consolas" panose="020B0609020204030204" pitchFamily="49" charset="0"/>
                <a:cs typeface="Consolas" panose="020B0609020204030204" pitchFamily="49" charset="0"/>
              </a:rPr>
              <a:t>else if(n % 5 === 0)</a:t>
            </a:r>
            <a:br>
              <a:rPr lang="en-US" sz="1200" dirty="0" smtClean="0">
                <a:latin typeface="Consolas" panose="020B0609020204030204" pitchFamily="49" charset="0"/>
                <a:cs typeface="Consolas" panose="020B0609020204030204" pitchFamily="49" charset="0"/>
              </a:rPr>
            </a:br>
            <a:r>
              <a:rPr lang="en-US" sz="1200" dirty="0" smtClean="0">
                <a:latin typeface="Consolas" panose="020B0609020204030204" pitchFamily="49" charset="0"/>
                <a:cs typeface="Consolas" panose="020B0609020204030204" pitchFamily="49" charset="0"/>
              </a:rPr>
              <a:t>    console.log("Buzz");</a:t>
            </a:r>
            <a:br>
              <a:rPr lang="en-US" sz="1200" dirty="0" smtClean="0">
                <a:latin typeface="Consolas" panose="020B0609020204030204" pitchFamily="49" charset="0"/>
                <a:cs typeface="Consolas" panose="020B0609020204030204" pitchFamily="49" charset="0"/>
              </a:rPr>
            </a:br>
            <a:r>
              <a:rPr lang="en-US" sz="1200" dirty="0" smtClean="0">
                <a:latin typeface="Consolas" panose="020B0609020204030204" pitchFamily="49" charset="0"/>
                <a:cs typeface="Consolas" panose="020B0609020204030204" pitchFamily="49" charset="0"/>
              </a:rPr>
              <a:t>else</a:t>
            </a:r>
            <a:br>
              <a:rPr lang="en-US" sz="1200" dirty="0" smtClean="0">
                <a:latin typeface="Consolas" panose="020B0609020204030204" pitchFamily="49" charset="0"/>
                <a:cs typeface="Consolas" panose="020B0609020204030204" pitchFamily="49" charset="0"/>
              </a:rPr>
            </a:br>
            <a:r>
              <a:rPr lang="en-US" sz="1200" dirty="0" smtClean="0">
                <a:latin typeface="Consolas" panose="020B0609020204030204" pitchFamily="49" charset="0"/>
                <a:cs typeface="Consolas" panose="020B0609020204030204" pitchFamily="49" charset="0"/>
              </a:rPr>
              <a:t>    console.log(n);</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smtClean="0">
              <a:latin typeface="Consolas" panose="020B0609020204030204" pitchFamily="49" charset="0"/>
              <a:cs typeface="Consolas" panose="020B0609020204030204" pitchFamily="49"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latin typeface="Consolas" panose="020B0609020204030204" pitchFamily="49" charset="0"/>
                <a:cs typeface="Consolas" panose="020B0609020204030204" pitchFamily="49" charset="0"/>
              </a:rPr>
              <a:t>Next: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smtClean="0">
              <a:latin typeface="Consolas" panose="020B0609020204030204" pitchFamily="49" charset="0"/>
              <a:cs typeface="Consolas" panose="020B0609020204030204" pitchFamily="49"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err="1" smtClean="0">
                <a:latin typeface="Consolas" panose="020B0609020204030204" pitchFamily="49" charset="0"/>
                <a:cs typeface="Consolas" panose="020B0609020204030204" pitchFamily="49" charset="0"/>
              </a:rPr>
              <a:t>var</a:t>
            </a:r>
            <a:r>
              <a:rPr lang="en-US" sz="1200" dirty="0" smtClean="0">
                <a:latin typeface="Consolas" panose="020B0609020204030204" pitchFamily="49" charset="0"/>
                <a:cs typeface="Consolas" panose="020B0609020204030204" pitchFamily="49" charset="0"/>
              </a:rPr>
              <a:t> n = 1234;</a:t>
            </a:r>
            <a:br>
              <a:rPr lang="en-US" sz="1200" dirty="0" smtClean="0">
                <a:latin typeface="Consolas" panose="020B0609020204030204" pitchFamily="49" charset="0"/>
                <a:cs typeface="Consolas" panose="020B0609020204030204" pitchFamily="49" charset="0"/>
              </a:rPr>
            </a:br>
            <a:r>
              <a:rPr lang="en-US" sz="1200" dirty="0" smtClean="0">
                <a:latin typeface="Consolas" panose="020B0609020204030204" pitchFamily="49" charset="0"/>
                <a:cs typeface="Consolas" panose="020B0609020204030204" pitchFamily="49" charset="0"/>
              </a:rPr>
              <a:t>if(n % 3 === 0 &amp;&amp; n % 5 === 0)</a:t>
            </a:r>
            <a:br>
              <a:rPr lang="en-US" sz="1200" dirty="0" smtClean="0">
                <a:latin typeface="Consolas" panose="020B0609020204030204" pitchFamily="49" charset="0"/>
                <a:cs typeface="Consolas" panose="020B0609020204030204" pitchFamily="49" charset="0"/>
              </a:rPr>
            </a:br>
            <a:r>
              <a:rPr lang="en-US" sz="1200" dirty="0" smtClean="0">
                <a:latin typeface="Consolas" panose="020B0609020204030204" pitchFamily="49" charset="0"/>
                <a:cs typeface="Consolas" panose="020B0609020204030204" pitchFamily="49" charset="0"/>
              </a:rPr>
              <a:t>    console.log("</a:t>
            </a:r>
            <a:r>
              <a:rPr lang="en-US" sz="1200" dirty="0" err="1" smtClean="0">
                <a:latin typeface="Consolas" panose="020B0609020204030204" pitchFamily="49" charset="0"/>
                <a:cs typeface="Consolas" panose="020B0609020204030204" pitchFamily="49" charset="0"/>
              </a:rPr>
              <a:t>FizzBuzz</a:t>
            </a:r>
            <a:r>
              <a:rPr lang="en-US" sz="1200" dirty="0" smtClean="0">
                <a:latin typeface="Consolas" panose="020B0609020204030204" pitchFamily="49" charset="0"/>
                <a:cs typeface="Consolas" panose="020B0609020204030204" pitchFamily="49" charset="0"/>
              </a:rPr>
              <a:t>");</a:t>
            </a:r>
            <a:br>
              <a:rPr lang="en-US" sz="1200" dirty="0" smtClean="0">
                <a:latin typeface="Consolas" panose="020B0609020204030204" pitchFamily="49" charset="0"/>
                <a:cs typeface="Consolas" panose="020B0609020204030204" pitchFamily="49" charset="0"/>
              </a:rPr>
            </a:br>
            <a:r>
              <a:rPr lang="en-US" sz="1200" dirty="0" smtClean="0">
                <a:latin typeface="Consolas" panose="020B0609020204030204" pitchFamily="49" charset="0"/>
                <a:cs typeface="Consolas" panose="020B0609020204030204" pitchFamily="49" charset="0"/>
              </a:rPr>
              <a:t>else if(n % 3 === 0)</a:t>
            </a:r>
            <a:br>
              <a:rPr lang="en-US" sz="1200" dirty="0" smtClean="0">
                <a:latin typeface="Consolas" panose="020B0609020204030204" pitchFamily="49" charset="0"/>
                <a:cs typeface="Consolas" panose="020B0609020204030204" pitchFamily="49" charset="0"/>
              </a:rPr>
            </a:br>
            <a:r>
              <a:rPr lang="en-US" sz="1200" dirty="0" smtClean="0">
                <a:latin typeface="Consolas" panose="020B0609020204030204" pitchFamily="49" charset="0"/>
                <a:cs typeface="Consolas" panose="020B0609020204030204" pitchFamily="49" charset="0"/>
              </a:rPr>
              <a:t>    console.log("Fizz");</a:t>
            </a:r>
            <a:br>
              <a:rPr lang="en-US" sz="1200" dirty="0" smtClean="0">
                <a:latin typeface="Consolas" panose="020B0609020204030204" pitchFamily="49" charset="0"/>
                <a:cs typeface="Consolas" panose="020B0609020204030204" pitchFamily="49" charset="0"/>
              </a:rPr>
            </a:br>
            <a:r>
              <a:rPr lang="en-US" sz="1200" dirty="0" smtClean="0">
                <a:latin typeface="Consolas" panose="020B0609020204030204" pitchFamily="49" charset="0"/>
                <a:cs typeface="Consolas" panose="020B0609020204030204" pitchFamily="49" charset="0"/>
              </a:rPr>
              <a:t>else if(n % 5 === 0)</a:t>
            </a:r>
            <a:br>
              <a:rPr lang="en-US" sz="1200" dirty="0" smtClean="0">
                <a:latin typeface="Consolas" panose="020B0609020204030204" pitchFamily="49" charset="0"/>
                <a:cs typeface="Consolas" panose="020B0609020204030204" pitchFamily="49" charset="0"/>
              </a:rPr>
            </a:br>
            <a:r>
              <a:rPr lang="en-US" sz="1200" dirty="0" smtClean="0">
                <a:latin typeface="Consolas" panose="020B0609020204030204" pitchFamily="49" charset="0"/>
                <a:cs typeface="Consolas" panose="020B0609020204030204" pitchFamily="49" charset="0"/>
              </a:rPr>
              <a:t>    console.log("Buzz");</a:t>
            </a:r>
            <a:br>
              <a:rPr lang="en-US" sz="1200" dirty="0" smtClean="0">
                <a:latin typeface="Consolas" panose="020B0609020204030204" pitchFamily="49" charset="0"/>
                <a:cs typeface="Consolas" panose="020B0609020204030204" pitchFamily="49" charset="0"/>
              </a:rPr>
            </a:br>
            <a:r>
              <a:rPr lang="en-US" sz="1200" dirty="0" smtClean="0">
                <a:latin typeface="Consolas" panose="020B0609020204030204" pitchFamily="49" charset="0"/>
                <a:cs typeface="Consolas" panose="020B0609020204030204" pitchFamily="49" charset="0"/>
              </a:rPr>
              <a:t>else</a:t>
            </a:r>
            <a:br>
              <a:rPr lang="en-US" sz="1200" dirty="0" smtClean="0">
                <a:latin typeface="Consolas" panose="020B0609020204030204" pitchFamily="49" charset="0"/>
                <a:cs typeface="Consolas" panose="020B0609020204030204" pitchFamily="49" charset="0"/>
              </a:rPr>
            </a:br>
            <a:r>
              <a:rPr lang="en-US" sz="1200" dirty="0" smtClean="0">
                <a:latin typeface="Consolas" panose="020B0609020204030204" pitchFamily="49" charset="0"/>
                <a:cs typeface="Consolas" panose="020B0609020204030204" pitchFamily="49" charset="0"/>
              </a:rPr>
              <a:t>    console.log(n);</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smtClean="0">
              <a:latin typeface="Consolas" panose="020B0609020204030204" pitchFamily="49" charset="0"/>
              <a:cs typeface="Consolas" panose="020B0609020204030204" pitchFamily="49" charset="0"/>
            </a:endParaRPr>
          </a:p>
        </p:txBody>
      </p:sp>
      <p:sp>
        <p:nvSpPr>
          <p:cNvPr id="4" name="Slide Number Placeholder 3"/>
          <p:cNvSpPr>
            <a:spLocks noGrp="1"/>
          </p:cNvSpPr>
          <p:nvPr>
            <p:ph type="sldNum" sz="quarter" idx="10"/>
          </p:nvPr>
        </p:nvSpPr>
        <p:spPr/>
        <p:txBody>
          <a:bodyPr/>
          <a:lstStyle/>
          <a:p>
            <a:fld id="{2B462571-F092-45C1-8001-5A40DC5B8EA2}" type="slidenum">
              <a:rPr lang="en-US" smtClean="0"/>
              <a:t>22</a:t>
            </a:fld>
            <a:endParaRPr lang="en-US"/>
          </a:p>
        </p:txBody>
      </p:sp>
    </p:spTree>
    <p:extLst>
      <p:ext uri="{BB962C8B-B14F-4D97-AF65-F5344CB8AC3E}">
        <p14:creationId xmlns:p14="http://schemas.microsoft.com/office/powerpoint/2010/main" val="415310209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err="1" smtClean="0">
                <a:latin typeface="Consolas" panose="020B0609020204030204" pitchFamily="49" charset="0"/>
                <a:cs typeface="Consolas" panose="020B0609020204030204" pitchFamily="49" charset="0"/>
              </a:rPr>
              <a:t>var</a:t>
            </a:r>
            <a:r>
              <a:rPr lang="en-US" sz="1200" dirty="0" smtClean="0">
                <a:latin typeface="Consolas" panose="020B0609020204030204" pitchFamily="49" charset="0"/>
                <a:cs typeface="Consolas" panose="020B0609020204030204" pitchFamily="49" charset="0"/>
              </a:rPr>
              <a:t> n = 1234;</a:t>
            </a:r>
            <a:br>
              <a:rPr lang="en-US" sz="1200" dirty="0" smtClean="0">
                <a:latin typeface="Consolas" panose="020B0609020204030204" pitchFamily="49" charset="0"/>
                <a:cs typeface="Consolas" panose="020B0609020204030204" pitchFamily="49" charset="0"/>
              </a:rPr>
            </a:br>
            <a:r>
              <a:rPr lang="en-US" sz="1200" dirty="0" smtClean="0">
                <a:latin typeface="Consolas" panose="020B0609020204030204" pitchFamily="49" charset="0"/>
                <a:cs typeface="Consolas" panose="020B0609020204030204" pitchFamily="49" charset="0"/>
              </a:rPr>
              <a:t>if(n % 3 === 0 &amp;&amp; n % 5 === 0)</a:t>
            </a:r>
            <a:br>
              <a:rPr lang="en-US" sz="1200" dirty="0" smtClean="0">
                <a:latin typeface="Consolas" panose="020B0609020204030204" pitchFamily="49" charset="0"/>
                <a:cs typeface="Consolas" panose="020B0609020204030204" pitchFamily="49" charset="0"/>
              </a:rPr>
            </a:br>
            <a:r>
              <a:rPr lang="en-US" sz="1200" dirty="0" smtClean="0">
                <a:latin typeface="Consolas" panose="020B0609020204030204" pitchFamily="49" charset="0"/>
                <a:cs typeface="Consolas" panose="020B0609020204030204" pitchFamily="49" charset="0"/>
              </a:rPr>
              <a:t>    console.log("</a:t>
            </a:r>
            <a:r>
              <a:rPr lang="en-US" sz="1200" dirty="0" err="1" smtClean="0">
                <a:latin typeface="Consolas" panose="020B0609020204030204" pitchFamily="49" charset="0"/>
                <a:cs typeface="Consolas" panose="020B0609020204030204" pitchFamily="49" charset="0"/>
              </a:rPr>
              <a:t>FizzBuzz</a:t>
            </a:r>
            <a:r>
              <a:rPr lang="en-US" sz="1200" dirty="0" smtClean="0">
                <a:latin typeface="Consolas" panose="020B0609020204030204" pitchFamily="49" charset="0"/>
                <a:cs typeface="Consolas" panose="020B0609020204030204" pitchFamily="49" charset="0"/>
              </a:rPr>
              <a:t>");</a:t>
            </a:r>
            <a:br>
              <a:rPr lang="en-US" sz="1200" dirty="0" smtClean="0">
                <a:latin typeface="Consolas" panose="020B0609020204030204" pitchFamily="49" charset="0"/>
                <a:cs typeface="Consolas" panose="020B0609020204030204" pitchFamily="49" charset="0"/>
              </a:rPr>
            </a:br>
            <a:r>
              <a:rPr lang="en-US" sz="1200" dirty="0" smtClean="0">
                <a:latin typeface="Consolas" panose="020B0609020204030204" pitchFamily="49" charset="0"/>
                <a:cs typeface="Consolas" panose="020B0609020204030204" pitchFamily="49" charset="0"/>
              </a:rPr>
              <a:t>else if(n % 3 === 0)</a:t>
            </a:r>
            <a:br>
              <a:rPr lang="en-US" sz="1200" dirty="0" smtClean="0">
                <a:latin typeface="Consolas" panose="020B0609020204030204" pitchFamily="49" charset="0"/>
                <a:cs typeface="Consolas" panose="020B0609020204030204" pitchFamily="49" charset="0"/>
              </a:rPr>
            </a:br>
            <a:r>
              <a:rPr lang="en-US" sz="1200" dirty="0" smtClean="0">
                <a:latin typeface="Consolas" panose="020B0609020204030204" pitchFamily="49" charset="0"/>
                <a:cs typeface="Consolas" panose="020B0609020204030204" pitchFamily="49" charset="0"/>
              </a:rPr>
              <a:t>    console.log("Fizz");</a:t>
            </a:r>
            <a:br>
              <a:rPr lang="en-US" sz="1200" dirty="0" smtClean="0">
                <a:latin typeface="Consolas" panose="020B0609020204030204" pitchFamily="49" charset="0"/>
                <a:cs typeface="Consolas" panose="020B0609020204030204" pitchFamily="49" charset="0"/>
              </a:rPr>
            </a:br>
            <a:r>
              <a:rPr lang="en-US" sz="1200" dirty="0" smtClean="0">
                <a:latin typeface="Consolas" panose="020B0609020204030204" pitchFamily="49" charset="0"/>
                <a:cs typeface="Consolas" panose="020B0609020204030204" pitchFamily="49" charset="0"/>
              </a:rPr>
              <a:t>else if(n % 5 === 0)</a:t>
            </a:r>
            <a:br>
              <a:rPr lang="en-US" sz="1200" dirty="0" smtClean="0">
                <a:latin typeface="Consolas" panose="020B0609020204030204" pitchFamily="49" charset="0"/>
                <a:cs typeface="Consolas" panose="020B0609020204030204" pitchFamily="49" charset="0"/>
              </a:rPr>
            </a:br>
            <a:r>
              <a:rPr lang="en-US" sz="1200" dirty="0" smtClean="0">
                <a:latin typeface="Consolas" panose="020B0609020204030204" pitchFamily="49" charset="0"/>
                <a:cs typeface="Consolas" panose="020B0609020204030204" pitchFamily="49" charset="0"/>
              </a:rPr>
              <a:t>    console.log("Buzz");</a:t>
            </a:r>
            <a:br>
              <a:rPr lang="en-US" sz="1200" dirty="0" smtClean="0">
                <a:latin typeface="Consolas" panose="020B0609020204030204" pitchFamily="49" charset="0"/>
                <a:cs typeface="Consolas" panose="020B0609020204030204" pitchFamily="49" charset="0"/>
              </a:rPr>
            </a:br>
            <a:r>
              <a:rPr lang="en-US" sz="1200" dirty="0" smtClean="0">
                <a:latin typeface="Consolas" panose="020B0609020204030204" pitchFamily="49" charset="0"/>
                <a:cs typeface="Consolas" panose="020B0609020204030204" pitchFamily="49" charset="0"/>
              </a:rPr>
              <a:t>else</a:t>
            </a:r>
            <a:br>
              <a:rPr lang="en-US" sz="1200" dirty="0" smtClean="0">
                <a:latin typeface="Consolas" panose="020B0609020204030204" pitchFamily="49" charset="0"/>
                <a:cs typeface="Consolas" panose="020B0609020204030204" pitchFamily="49" charset="0"/>
              </a:rPr>
            </a:br>
            <a:r>
              <a:rPr lang="en-US" sz="1200" dirty="0" smtClean="0">
                <a:latin typeface="Consolas" panose="020B0609020204030204" pitchFamily="49" charset="0"/>
                <a:cs typeface="Consolas" panose="020B0609020204030204" pitchFamily="49" charset="0"/>
              </a:rPr>
              <a:t>    console.log(n);</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smtClean="0">
              <a:latin typeface="Consolas" panose="020B0609020204030204" pitchFamily="49" charset="0"/>
              <a:cs typeface="Consolas" panose="020B0609020204030204" pitchFamily="49"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latin typeface="Consolas" panose="020B0609020204030204" pitchFamily="49" charset="0"/>
                <a:cs typeface="Consolas" panose="020B0609020204030204" pitchFamily="49" charset="0"/>
              </a:rPr>
              <a:t>Next: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smtClean="0">
              <a:latin typeface="Consolas" panose="020B0609020204030204" pitchFamily="49" charset="0"/>
              <a:cs typeface="Consolas" panose="020B0609020204030204" pitchFamily="49"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err="1" smtClean="0">
                <a:latin typeface="Consolas" panose="020B0609020204030204" pitchFamily="49" charset="0"/>
                <a:cs typeface="Consolas" panose="020B0609020204030204" pitchFamily="49" charset="0"/>
              </a:rPr>
              <a:t>var</a:t>
            </a:r>
            <a:r>
              <a:rPr lang="en-US" sz="1200" dirty="0" smtClean="0">
                <a:latin typeface="Consolas" panose="020B0609020204030204" pitchFamily="49" charset="0"/>
                <a:cs typeface="Consolas" panose="020B0609020204030204" pitchFamily="49" charset="0"/>
              </a:rPr>
              <a:t> n = 1234;</a:t>
            </a:r>
            <a:br>
              <a:rPr lang="en-US" sz="1200" dirty="0" smtClean="0">
                <a:latin typeface="Consolas" panose="020B0609020204030204" pitchFamily="49" charset="0"/>
                <a:cs typeface="Consolas" panose="020B0609020204030204" pitchFamily="49" charset="0"/>
              </a:rPr>
            </a:br>
            <a:r>
              <a:rPr lang="en-US" sz="1200" dirty="0" err="1" smtClean="0">
                <a:latin typeface="Consolas" panose="020B0609020204030204" pitchFamily="49" charset="0"/>
                <a:cs typeface="Consolas" panose="020B0609020204030204" pitchFamily="49" charset="0"/>
              </a:rPr>
              <a:t>var</a:t>
            </a:r>
            <a:r>
              <a:rPr lang="en-US" sz="1200" dirty="0" smtClean="0">
                <a:latin typeface="Consolas" panose="020B0609020204030204" pitchFamily="49" charset="0"/>
                <a:cs typeface="Consolas" panose="020B0609020204030204" pitchFamily="49" charset="0"/>
              </a:rPr>
              <a:t> out = "";</a:t>
            </a:r>
            <a:br>
              <a:rPr lang="en-US" sz="1200" dirty="0" smtClean="0">
                <a:latin typeface="Consolas" panose="020B0609020204030204" pitchFamily="49" charset="0"/>
                <a:cs typeface="Consolas" panose="020B0609020204030204" pitchFamily="49" charset="0"/>
              </a:rPr>
            </a:br>
            <a:r>
              <a:rPr lang="en-US" sz="1200" dirty="0" smtClean="0">
                <a:latin typeface="Consolas" panose="020B0609020204030204" pitchFamily="49" charset="0"/>
                <a:cs typeface="Consolas" panose="020B0609020204030204" pitchFamily="49" charset="0"/>
              </a:rPr>
              <a:t>if(n % 3 === 0)</a:t>
            </a:r>
            <a:br>
              <a:rPr lang="en-US" sz="1200" dirty="0" smtClean="0">
                <a:latin typeface="Consolas" panose="020B0609020204030204" pitchFamily="49" charset="0"/>
                <a:cs typeface="Consolas" panose="020B0609020204030204" pitchFamily="49" charset="0"/>
              </a:rPr>
            </a:br>
            <a:r>
              <a:rPr lang="en-US" sz="1200" dirty="0" smtClean="0">
                <a:latin typeface="Consolas" panose="020B0609020204030204" pitchFamily="49" charset="0"/>
                <a:cs typeface="Consolas" panose="020B0609020204030204" pitchFamily="49" charset="0"/>
              </a:rPr>
              <a:t>    out = out + "Fizz";</a:t>
            </a:r>
            <a:br>
              <a:rPr lang="en-US" sz="1200" dirty="0" smtClean="0">
                <a:latin typeface="Consolas" panose="020B0609020204030204" pitchFamily="49" charset="0"/>
                <a:cs typeface="Consolas" panose="020B0609020204030204" pitchFamily="49" charset="0"/>
              </a:rPr>
            </a:br>
            <a:r>
              <a:rPr lang="en-US" sz="1200" dirty="0" smtClean="0">
                <a:latin typeface="Consolas" panose="020B0609020204030204" pitchFamily="49" charset="0"/>
                <a:cs typeface="Consolas" panose="020B0609020204030204" pitchFamily="49" charset="0"/>
              </a:rPr>
              <a:t>if(n % 5 === 0)</a:t>
            </a:r>
            <a:br>
              <a:rPr lang="en-US" sz="1200" dirty="0" smtClean="0">
                <a:latin typeface="Consolas" panose="020B0609020204030204" pitchFamily="49" charset="0"/>
                <a:cs typeface="Consolas" panose="020B0609020204030204" pitchFamily="49" charset="0"/>
              </a:rPr>
            </a:br>
            <a:r>
              <a:rPr lang="en-US" sz="1200" dirty="0" smtClean="0">
                <a:latin typeface="Consolas" panose="020B0609020204030204" pitchFamily="49" charset="0"/>
                <a:cs typeface="Consolas" panose="020B0609020204030204" pitchFamily="49" charset="0"/>
              </a:rPr>
              <a:t>    out = out + "Buzz";</a:t>
            </a:r>
            <a:br>
              <a:rPr lang="en-US" sz="1200" dirty="0" smtClean="0">
                <a:latin typeface="Consolas" panose="020B0609020204030204" pitchFamily="49" charset="0"/>
                <a:cs typeface="Consolas" panose="020B0609020204030204" pitchFamily="49" charset="0"/>
              </a:rPr>
            </a:br>
            <a:r>
              <a:rPr lang="en-US" sz="1200" dirty="0" smtClean="0">
                <a:latin typeface="Consolas" panose="020B0609020204030204" pitchFamily="49" charset="0"/>
                <a:cs typeface="Consolas" panose="020B0609020204030204" pitchFamily="49" charset="0"/>
              </a:rPr>
              <a:t>if(out !== "")</a:t>
            </a:r>
            <a:br>
              <a:rPr lang="en-US" sz="1200" dirty="0" smtClean="0">
                <a:latin typeface="Consolas" panose="020B0609020204030204" pitchFamily="49" charset="0"/>
                <a:cs typeface="Consolas" panose="020B0609020204030204" pitchFamily="49" charset="0"/>
              </a:rPr>
            </a:br>
            <a:r>
              <a:rPr lang="en-US" sz="1200" dirty="0" smtClean="0">
                <a:latin typeface="Consolas" panose="020B0609020204030204" pitchFamily="49" charset="0"/>
                <a:cs typeface="Consolas" panose="020B0609020204030204" pitchFamily="49" charset="0"/>
              </a:rPr>
              <a:t>    console.log(out);</a:t>
            </a:r>
            <a:br>
              <a:rPr lang="en-US" sz="1200" dirty="0" smtClean="0">
                <a:latin typeface="Consolas" panose="020B0609020204030204" pitchFamily="49" charset="0"/>
                <a:cs typeface="Consolas" panose="020B0609020204030204" pitchFamily="49" charset="0"/>
              </a:rPr>
            </a:br>
            <a:r>
              <a:rPr lang="en-US" sz="1200" dirty="0" smtClean="0">
                <a:latin typeface="Consolas" panose="020B0609020204030204" pitchFamily="49" charset="0"/>
                <a:cs typeface="Consolas" panose="020B0609020204030204" pitchFamily="49" charset="0"/>
              </a:rPr>
              <a:t>else</a:t>
            </a:r>
            <a:br>
              <a:rPr lang="en-US" sz="1200" dirty="0" smtClean="0">
                <a:latin typeface="Consolas" panose="020B0609020204030204" pitchFamily="49" charset="0"/>
                <a:cs typeface="Consolas" panose="020B0609020204030204" pitchFamily="49" charset="0"/>
              </a:rPr>
            </a:br>
            <a:r>
              <a:rPr lang="en-US" sz="1200" dirty="0" smtClean="0">
                <a:latin typeface="Consolas" panose="020B0609020204030204" pitchFamily="49" charset="0"/>
                <a:cs typeface="Consolas" panose="020B0609020204030204" pitchFamily="49" charset="0"/>
              </a:rPr>
              <a:t>    console.log(n);</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smtClean="0">
              <a:latin typeface="Consolas" panose="020B0609020204030204" pitchFamily="49" charset="0"/>
              <a:cs typeface="Consolas" panose="020B0609020204030204" pitchFamily="49" charset="0"/>
            </a:endParaRPr>
          </a:p>
        </p:txBody>
      </p:sp>
      <p:sp>
        <p:nvSpPr>
          <p:cNvPr id="4" name="Slide Number Placeholder 3"/>
          <p:cNvSpPr>
            <a:spLocks noGrp="1"/>
          </p:cNvSpPr>
          <p:nvPr>
            <p:ph type="sldNum" sz="quarter" idx="10"/>
          </p:nvPr>
        </p:nvSpPr>
        <p:spPr/>
        <p:txBody>
          <a:bodyPr/>
          <a:lstStyle/>
          <a:p>
            <a:fld id="{2B462571-F092-45C1-8001-5A40DC5B8EA2}" type="slidenum">
              <a:rPr lang="en-US" smtClean="0"/>
              <a:t>23</a:t>
            </a:fld>
            <a:endParaRPr lang="en-US"/>
          </a:p>
        </p:txBody>
      </p:sp>
    </p:spTree>
    <p:extLst>
      <p:ext uri="{BB962C8B-B14F-4D97-AF65-F5344CB8AC3E}">
        <p14:creationId xmlns:p14="http://schemas.microsoft.com/office/powerpoint/2010/main" val="41144059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err="1" smtClean="0">
                <a:latin typeface="Consolas" panose="020B0609020204030204" pitchFamily="49" charset="0"/>
                <a:cs typeface="Consolas" panose="020B0609020204030204" pitchFamily="49" charset="0"/>
              </a:rPr>
              <a:t>var</a:t>
            </a:r>
            <a:r>
              <a:rPr lang="en-US" sz="1200" dirty="0" smtClean="0">
                <a:latin typeface="Consolas" panose="020B0609020204030204" pitchFamily="49" charset="0"/>
                <a:cs typeface="Consolas" panose="020B0609020204030204" pitchFamily="49" charset="0"/>
              </a:rPr>
              <a:t> n = 1234;</a:t>
            </a:r>
            <a:br>
              <a:rPr lang="en-US" sz="1200" dirty="0" smtClean="0">
                <a:latin typeface="Consolas" panose="020B0609020204030204" pitchFamily="49" charset="0"/>
                <a:cs typeface="Consolas" panose="020B0609020204030204" pitchFamily="49" charset="0"/>
              </a:rPr>
            </a:br>
            <a:r>
              <a:rPr lang="en-US" sz="1200" dirty="0" err="1" smtClean="0">
                <a:latin typeface="Consolas" panose="020B0609020204030204" pitchFamily="49" charset="0"/>
                <a:cs typeface="Consolas" panose="020B0609020204030204" pitchFamily="49" charset="0"/>
              </a:rPr>
              <a:t>var</a:t>
            </a:r>
            <a:r>
              <a:rPr lang="en-US" sz="1200" dirty="0" smtClean="0">
                <a:latin typeface="Consolas" panose="020B0609020204030204" pitchFamily="49" charset="0"/>
                <a:cs typeface="Consolas" panose="020B0609020204030204" pitchFamily="49" charset="0"/>
              </a:rPr>
              <a:t> out = "";</a:t>
            </a:r>
            <a:br>
              <a:rPr lang="en-US" sz="1200" dirty="0" smtClean="0">
                <a:latin typeface="Consolas" panose="020B0609020204030204" pitchFamily="49" charset="0"/>
                <a:cs typeface="Consolas" panose="020B0609020204030204" pitchFamily="49" charset="0"/>
              </a:rPr>
            </a:br>
            <a:r>
              <a:rPr lang="en-US" sz="1200" dirty="0" smtClean="0">
                <a:latin typeface="Consolas" panose="020B0609020204030204" pitchFamily="49" charset="0"/>
                <a:cs typeface="Consolas" panose="020B0609020204030204" pitchFamily="49" charset="0"/>
              </a:rPr>
              <a:t>if(n % 3 === 0)</a:t>
            </a:r>
            <a:br>
              <a:rPr lang="en-US" sz="1200" dirty="0" smtClean="0">
                <a:latin typeface="Consolas" panose="020B0609020204030204" pitchFamily="49" charset="0"/>
                <a:cs typeface="Consolas" panose="020B0609020204030204" pitchFamily="49" charset="0"/>
              </a:rPr>
            </a:br>
            <a:r>
              <a:rPr lang="en-US" sz="1200" dirty="0" smtClean="0">
                <a:latin typeface="Consolas" panose="020B0609020204030204" pitchFamily="49" charset="0"/>
                <a:cs typeface="Consolas" panose="020B0609020204030204" pitchFamily="49" charset="0"/>
              </a:rPr>
              <a:t>    out = out + "Fizz";</a:t>
            </a:r>
            <a:br>
              <a:rPr lang="en-US" sz="1200" dirty="0" smtClean="0">
                <a:latin typeface="Consolas" panose="020B0609020204030204" pitchFamily="49" charset="0"/>
                <a:cs typeface="Consolas" panose="020B0609020204030204" pitchFamily="49" charset="0"/>
              </a:rPr>
            </a:br>
            <a:r>
              <a:rPr lang="en-US" sz="1200" dirty="0" smtClean="0">
                <a:latin typeface="Consolas" panose="020B0609020204030204" pitchFamily="49" charset="0"/>
                <a:cs typeface="Consolas" panose="020B0609020204030204" pitchFamily="49" charset="0"/>
              </a:rPr>
              <a:t>if(n % 5 === 0)</a:t>
            </a:r>
            <a:br>
              <a:rPr lang="en-US" sz="1200" dirty="0" smtClean="0">
                <a:latin typeface="Consolas" panose="020B0609020204030204" pitchFamily="49" charset="0"/>
                <a:cs typeface="Consolas" panose="020B0609020204030204" pitchFamily="49" charset="0"/>
              </a:rPr>
            </a:br>
            <a:r>
              <a:rPr lang="en-US" sz="1200" dirty="0" smtClean="0">
                <a:latin typeface="Consolas" panose="020B0609020204030204" pitchFamily="49" charset="0"/>
                <a:cs typeface="Consolas" panose="020B0609020204030204" pitchFamily="49" charset="0"/>
              </a:rPr>
              <a:t>    out = out + "Buzz";</a:t>
            </a:r>
            <a:br>
              <a:rPr lang="en-US" sz="1200" dirty="0" smtClean="0">
                <a:latin typeface="Consolas" panose="020B0609020204030204" pitchFamily="49" charset="0"/>
                <a:cs typeface="Consolas" panose="020B0609020204030204" pitchFamily="49" charset="0"/>
              </a:rPr>
            </a:br>
            <a:r>
              <a:rPr lang="en-US" sz="1200" dirty="0" smtClean="0">
                <a:latin typeface="Consolas" panose="020B0609020204030204" pitchFamily="49" charset="0"/>
                <a:cs typeface="Consolas" panose="020B0609020204030204" pitchFamily="49" charset="0"/>
              </a:rPr>
              <a:t>if(out !== "")</a:t>
            </a:r>
            <a:br>
              <a:rPr lang="en-US" sz="1200" dirty="0" smtClean="0">
                <a:latin typeface="Consolas" panose="020B0609020204030204" pitchFamily="49" charset="0"/>
                <a:cs typeface="Consolas" panose="020B0609020204030204" pitchFamily="49" charset="0"/>
              </a:rPr>
            </a:br>
            <a:r>
              <a:rPr lang="en-US" sz="1200" dirty="0" smtClean="0">
                <a:latin typeface="Consolas" panose="020B0609020204030204" pitchFamily="49" charset="0"/>
                <a:cs typeface="Consolas" panose="020B0609020204030204" pitchFamily="49" charset="0"/>
              </a:rPr>
              <a:t>    console.log(out);</a:t>
            </a:r>
            <a:br>
              <a:rPr lang="en-US" sz="1200" dirty="0" smtClean="0">
                <a:latin typeface="Consolas" panose="020B0609020204030204" pitchFamily="49" charset="0"/>
                <a:cs typeface="Consolas" panose="020B0609020204030204" pitchFamily="49" charset="0"/>
              </a:rPr>
            </a:br>
            <a:r>
              <a:rPr lang="en-US" sz="1200" dirty="0" smtClean="0">
                <a:latin typeface="Consolas" panose="020B0609020204030204" pitchFamily="49" charset="0"/>
                <a:cs typeface="Consolas" panose="020B0609020204030204" pitchFamily="49" charset="0"/>
              </a:rPr>
              <a:t>else</a:t>
            </a:r>
            <a:br>
              <a:rPr lang="en-US" sz="1200" dirty="0" smtClean="0">
                <a:latin typeface="Consolas" panose="020B0609020204030204" pitchFamily="49" charset="0"/>
                <a:cs typeface="Consolas" panose="020B0609020204030204" pitchFamily="49" charset="0"/>
              </a:rPr>
            </a:br>
            <a:r>
              <a:rPr lang="en-US" sz="1200" dirty="0" smtClean="0">
                <a:latin typeface="Consolas" panose="020B0609020204030204" pitchFamily="49" charset="0"/>
                <a:cs typeface="Consolas" panose="020B0609020204030204" pitchFamily="49" charset="0"/>
              </a:rPr>
              <a:t>    console.log(n);</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smtClean="0">
              <a:latin typeface="Consolas" panose="020B0609020204030204" pitchFamily="49" charset="0"/>
              <a:cs typeface="Consolas" panose="020B0609020204030204" pitchFamily="49"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latin typeface="Consolas" panose="020B0609020204030204" pitchFamily="49" charset="0"/>
                <a:cs typeface="Consolas" panose="020B0609020204030204" pitchFamily="49" charset="0"/>
              </a:rPr>
              <a:t>Next:</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smtClean="0">
              <a:latin typeface="Consolas" panose="020B0609020204030204" pitchFamily="49" charset="0"/>
              <a:cs typeface="Consolas" panose="020B0609020204030204" pitchFamily="49"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err="1" smtClean="0">
                <a:latin typeface="Consolas" panose="020B0609020204030204" pitchFamily="49" charset="0"/>
                <a:cs typeface="Consolas" panose="020B0609020204030204" pitchFamily="49" charset="0"/>
              </a:rPr>
              <a:t>var</a:t>
            </a:r>
            <a:r>
              <a:rPr lang="en-US" sz="1200" dirty="0" smtClean="0">
                <a:latin typeface="Consolas" panose="020B0609020204030204" pitchFamily="49" charset="0"/>
                <a:cs typeface="Consolas" panose="020B0609020204030204" pitchFamily="49" charset="0"/>
              </a:rPr>
              <a:t> n = 1234;</a:t>
            </a:r>
            <a:br>
              <a:rPr lang="en-US" sz="1200" dirty="0" smtClean="0">
                <a:latin typeface="Consolas" panose="020B0609020204030204" pitchFamily="49" charset="0"/>
                <a:cs typeface="Consolas" panose="020B0609020204030204" pitchFamily="49" charset="0"/>
              </a:rPr>
            </a:br>
            <a:r>
              <a:rPr lang="en-US" sz="1200" dirty="0" err="1" smtClean="0">
                <a:latin typeface="Consolas" panose="020B0609020204030204" pitchFamily="49" charset="0"/>
                <a:cs typeface="Consolas" panose="020B0609020204030204" pitchFamily="49" charset="0"/>
              </a:rPr>
              <a:t>var</a:t>
            </a:r>
            <a:r>
              <a:rPr lang="en-US" sz="1200" dirty="0" smtClean="0">
                <a:latin typeface="Consolas" panose="020B0609020204030204" pitchFamily="49" charset="0"/>
                <a:cs typeface="Consolas" panose="020B0609020204030204" pitchFamily="49" charset="0"/>
              </a:rPr>
              <a:t> out = "";</a:t>
            </a:r>
            <a:br>
              <a:rPr lang="en-US" sz="1200" dirty="0" smtClean="0">
                <a:latin typeface="Consolas" panose="020B0609020204030204" pitchFamily="49" charset="0"/>
                <a:cs typeface="Consolas" panose="020B0609020204030204" pitchFamily="49" charset="0"/>
              </a:rPr>
            </a:br>
            <a:r>
              <a:rPr lang="en-US" sz="1200" dirty="0" smtClean="0">
                <a:latin typeface="Consolas" panose="020B0609020204030204" pitchFamily="49" charset="0"/>
                <a:cs typeface="Consolas" panose="020B0609020204030204" pitchFamily="49" charset="0"/>
              </a:rPr>
              <a:t>if(n % 3 === 0)</a:t>
            </a:r>
            <a:br>
              <a:rPr lang="en-US" sz="1200" dirty="0" smtClean="0">
                <a:latin typeface="Consolas" panose="020B0609020204030204" pitchFamily="49" charset="0"/>
                <a:cs typeface="Consolas" panose="020B0609020204030204" pitchFamily="49" charset="0"/>
              </a:rPr>
            </a:br>
            <a:r>
              <a:rPr lang="en-US" sz="1200" dirty="0" smtClean="0">
                <a:latin typeface="Consolas" panose="020B0609020204030204" pitchFamily="49" charset="0"/>
                <a:cs typeface="Consolas" panose="020B0609020204030204" pitchFamily="49" charset="0"/>
              </a:rPr>
              <a:t>    out = out + "Fizz";</a:t>
            </a:r>
            <a:br>
              <a:rPr lang="en-US" sz="1200" dirty="0" smtClean="0">
                <a:latin typeface="Consolas" panose="020B0609020204030204" pitchFamily="49" charset="0"/>
                <a:cs typeface="Consolas" panose="020B0609020204030204" pitchFamily="49" charset="0"/>
              </a:rPr>
            </a:br>
            <a:r>
              <a:rPr lang="en-US" sz="1200" dirty="0" smtClean="0">
                <a:latin typeface="Consolas" panose="020B0609020204030204" pitchFamily="49" charset="0"/>
                <a:cs typeface="Consolas" panose="020B0609020204030204" pitchFamily="49" charset="0"/>
              </a:rPr>
              <a:t>if(n % 5 === 0)</a:t>
            </a:r>
            <a:br>
              <a:rPr lang="en-US" sz="1200" dirty="0" smtClean="0">
                <a:latin typeface="Consolas" panose="020B0609020204030204" pitchFamily="49" charset="0"/>
                <a:cs typeface="Consolas" panose="020B0609020204030204" pitchFamily="49" charset="0"/>
              </a:rPr>
            </a:br>
            <a:r>
              <a:rPr lang="en-US" sz="1200" dirty="0" smtClean="0">
                <a:latin typeface="Consolas" panose="020B0609020204030204" pitchFamily="49" charset="0"/>
                <a:cs typeface="Consolas" panose="020B0609020204030204" pitchFamily="49" charset="0"/>
              </a:rPr>
              <a:t>    out = out + "Buzz";</a:t>
            </a:r>
            <a:br>
              <a:rPr lang="en-US" sz="1200" dirty="0" smtClean="0">
                <a:latin typeface="Consolas" panose="020B0609020204030204" pitchFamily="49" charset="0"/>
                <a:cs typeface="Consolas" panose="020B0609020204030204" pitchFamily="49" charset="0"/>
              </a:rPr>
            </a:br>
            <a:r>
              <a:rPr lang="en-US" sz="1200" dirty="0" smtClean="0">
                <a:latin typeface="Consolas" panose="020B0609020204030204" pitchFamily="49" charset="0"/>
                <a:cs typeface="Consolas" panose="020B0609020204030204" pitchFamily="49" charset="0"/>
              </a:rPr>
              <a:t>if(!out)</a:t>
            </a:r>
            <a:br>
              <a:rPr lang="en-US" sz="1200" dirty="0" smtClean="0">
                <a:latin typeface="Consolas" panose="020B0609020204030204" pitchFamily="49" charset="0"/>
                <a:cs typeface="Consolas" panose="020B0609020204030204" pitchFamily="49" charset="0"/>
              </a:rPr>
            </a:br>
            <a:r>
              <a:rPr lang="en-US" sz="1200" dirty="0" smtClean="0">
                <a:latin typeface="Consolas" panose="020B0609020204030204" pitchFamily="49" charset="0"/>
                <a:cs typeface="Consolas" panose="020B0609020204030204" pitchFamily="49" charset="0"/>
              </a:rPr>
              <a:t>    console.log(out);</a:t>
            </a:r>
            <a:br>
              <a:rPr lang="en-US" sz="1200" dirty="0" smtClean="0">
                <a:latin typeface="Consolas" panose="020B0609020204030204" pitchFamily="49" charset="0"/>
                <a:cs typeface="Consolas" panose="020B0609020204030204" pitchFamily="49" charset="0"/>
              </a:rPr>
            </a:br>
            <a:r>
              <a:rPr lang="en-US" sz="1200" dirty="0" smtClean="0">
                <a:latin typeface="Consolas" panose="020B0609020204030204" pitchFamily="49" charset="0"/>
                <a:cs typeface="Consolas" panose="020B0609020204030204" pitchFamily="49" charset="0"/>
              </a:rPr>
              <a:t>else</a:t>
            </a:r>
            <a:br>
              <a:rPr lang="en-US" sz="1200" dirty="0" smtClean="0">
                <a:latin typeface="Consolas" panose="020B0609020204030204" pitchFamily="49" charset="0"/>
                <a:cs typeface="Consolas" panose="020B0609020204030204" pitchFamily="49" charset="0"/>
              </a:rPr>
            </a:br>
            <a:r>
              <a:rPr lang="en-US" sz="1200" dirty="0" smtClean="0">
                <a:latin typeface="Consolas" panose="020B0609020204030204" pitchFamily="49" charset="0"/>
                <a:cs typeface="Consolas" panose="020B0609020204030204" pitchFamily="49" charset="0"/>
              </a:rPr>
              <a:t>    console.log(n);</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smtClean="0">
              <a:latin typeface="Consolas" panose="020B0609020204030204" pitchFamily="49" charset="0"/>
              <a:cs typeface="Consolas" panose="020B0609020204030204" pitchFamily="49" charset="0"/>
            </a:endParaRPr>
          </a:p>
        </p:txBody>
      </p:sp>
      <p:sp>
        <p:nvSpPr>
          <p:cNvPr id="4" name="Slide Number Placeholder 3"/>
          <p:cNvSpPr>
            <a:spLocks noGrp="1"/>
          </p:cNvSpPr>
          <p:nvPr>
            <p:ph type="sldNum" sz="quarter" idx="10"/>
          </p:nvPr>
        </p:nvSpPr>
        <p:spPr/>
        <p:txBody>
          <a:bodyPr/>
          <a:lstStyle/>
          <a:p>
            <a:fld id="{2B462571-F092-45C1-8001-5A40DC5B8EA2}" type="slidenum">
              <a:rPr lang="en-US" smtClean="0"/>
              <a:t>24</a:t>
            </a:fld>
            <a:endParaRPr lang="en-US"/>
          </a:p>
        </p:txBody>
      </p:sp>
    </p:spTree>
    <p:extLst>
      <p:ext uri="{BB962C8B-B14F-4D97-AF65-F5344CB8AC3E}">
        <p14:creationId xmlns:p14="http://schemas.microsoft.com/office/powerpoint/2010/main" val="322311731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err="1" smtClean="0">
                <a:latin typeface="Consolas" panose="020B0609020204030204" pitchFamily="49" charset="0"/>
                <a:cs typeface="Consolas" panose="020B0609020204030204" pitchFamily="49" charset="0"/>
              </a:rPr>
              <a:t>var</a:t>
            </a:r>
            <a:r>
              <a:rPr lang="en-US" sz="1200" dirty="0" smtClean="0">
                <a:latin typeface="Consolas" panose="020B0609020204030204" pitchFamily="49" charset="0"/>
                <a:cs typeface="Consolas" panose="020B0609020204030204" pitchFamily="49" charset="0"/>
              </a:rPr>
              <a:t> n = 1234;</a:t>
            </a:r>
            <a:br>
              <a:rPr lang="en-US" sz="1200" dirty="0" smtClean="0">
                <a:latin typeface="Consolas" panose="020B0609020204030204" pitchFamily="49" charset="0"/>
                <a:cs typeface="Consolas" panose="020B0609020204030204" pitchFamily="49" charset="0"/>
              </a:rPr>
            </a:br>
            <a:r>
              <a:rPr lang="en-US" sz="1200" dirty="0" err="1" smtClean="0">
                <a:latin typeface="Consolas" panose="020B0609020204030204" pitchFamily="49" charset="0"/>
                <a:cs typeface="Consolas" panose="020B0609020204030204" pitchFamily="49" charset="0"/>
              </a:rPr>
              <a:t>var</a:t>
            </a:r>
            <a:r>
              <a:rPr lang="en-US" sz="1200" dirty="0" smtClean="0">
                <a:latin typeface="Consolas" panose="020B0609020204030204" pitchFamily="49" charset="0"/>
                <a:cs typeface="Consolas" panose="020B0609020204030204" pitchFamily="49" charset="0"/>
              </a:rPr>
              <a:t> out = "";</a:t>
            </a:r>
            <a:br>
              <a:rPr lang="en-US" sz="1200" dirty="0" smtClean="0">
                <a:latin typeface="Consolas" panose="020B0609020204030204" pitchFamily="49" charset="0"/>
                <a:cs typeface="Consolas" panose="020B0609020204030204" pitchFamily="49" charset="0"/>
              </a:rPr>
            </a:br>
            <a:r>
              <a:rPr lang="en-US" sz="1200" dirty="0" smtClean="0">
                <a:latin typeface="Consolas" panose="020B0609020204030204" pitchFamily="49" charset="0"/>
                <a:cs typeface="Consolas" panose="020B0609020204030204" pitchFamily="49" charset="0"/>
              </a:rPr>
              <a:t>if(n % 3 === 0)</a:t>
            </a:r>
            <a:br>
              <a:rPr lang="en-US" sz="1200" dirty="0" smtClean="0">
                <a:latin typeface="Consolas" panose="020B0609020204030204" pitchFamily="49" charset="0"/>
                <a:cs typeface="Consolas" panose="020B0609020204030204" pitchFamily="49" charset="0"/>
              </a:rPr>
            </a:br>
            <a:r>
              <a:rPr lang="en-US" sz="1200" dirty="0" smtClean="0">
                <a:latin typeface="Consolas" panose="020B0609020204030204" pitchFamily="49" charset="0"/>
                <a:cs typeface="Consolas" panose="020B0609020204030204" pitchFamily="49" charset="0"/>
              </a:rPr>
              <a:t>    out = out + "Fizz";</a:t>
            </a:r>
            <a:br>
              <a:rPr lang="en-US" sz="1200" dirty="0" smtClean="0">
                <a:latin typeface="Consolas" panose="020B0609020204030204" pitchFamily="49" charset="0"/>
                <a:cs typeface="Consolas" panose="020B0609020204030204" pitchFamily="49" charset="0"/>
              </a:rPr>
            </a:br>
            <a:r>
              <a:rPr lang="en-US" sz="1200" dirty="0" smtClean="0">
                <a:latin typeface="Consolas" panose="020B0609020204030204" pitchFamily="49" charset="0"/>
                <a:cs typeface="Consolas" panose="020B0609020204030204" pitchFamily="49" charset="0"/>
              </a:rPr>
              <a:t>if(n % 5 === 0)</a:t>
            </a:r>
            <a:br>
              <a:rPr lang="en-US" sz="1200" dirty="0" smtClean="0">
                <a:latin typeface="Consolas" panose="020B0609020204030204" pitchFamily="49" charset="0"/>
                <a:cs typeface="Consolas" panose="020B0609020204030204" pitchFamily="49" charset="0"/>
              </a:rPr>
            </a:br>
            <a:r>
              <a:rPr lang="en-US" sz="1200" dirty="0" smtClean="0">
                <a:latin typeface="Consolas" panose="020B0609020204030204" pitchFamily="49" charset="0"/>
                <a:cs typeface="Consolas" panose="020B0609020204030204" pitchFamily="49" charset="0"/>
              </a:rPr>
              <a:t>    out = out + "Buzz";</a:t>
            </a:r>
            <a:br>
              <a:rPr lang="en-US" sz="1200" dirty="0" smtClean="0">
                <a:latin typeface="Consolas" panose="020B0609020204030204" pitchFamily="49" charset="0"/>
                <a:cs typeface="Consolas" panose="020B0609020204030204" pitchFamily="49" charset="0"/>
              </a:rPr>
            </a:br>
            <a:r>
              <a:rPr lang="en-US" sz="1200" dirty="0" smtClean="0">
                <a:latin typeface="Consolas" panose="020B0609020204030204" pitchFamily="49" charset="0"/>
                <a:cs typeface="Consolas" panose="020B0609020204030204" pitchFamily="49" charset="0"/>
              </a:rPr>
              <a:t>if(!out)</a:t>
            </a:r>
            <a:br>
              <a:rPr lang="en-US" sz="1200" dirty="0" smtClean="0">
                <a:latin typeface="Consolas" panose="020B0609020204030204" pitchFamily="49" charset="0"/>
                <a:cs typeface="Consolas" panose="020B0609020204030204" pitchFamily="49" charset="0"/>
              </a:rPr>
            </a:br>
            <a:r>
              <a:rPr lang="en-US" sz="1200" dirty="0" smtClean="0">
                <a:latin typeface="Consolas" panose="020B0609020204030204" pitchFamily="49" charset="0"/>
                <a:cs typeface="Consolas" panose="020B0609020204030204" pitchFamily="49" charset="0"/>
              </a:rPr>
              <a:t>    console.log(out);</a:t>
            </a:r>
            <a:br>
              <a:rPr lang="en-US" sz="1200" dirty="0" smtClean="0">
                <a:latin typeface="Consolas" panose="020B0609020204030204" pitchFamily="49" charset="0"/>
                <a:cs typeface="Consolas" panose="020B0609020204030204" pitchFamily="49" charset="0"/>
              </a:rPr>
            </a:br>
            <a:r>
              <a:rPr lang="en-US" sz="1200" dirty="0" smtClean="0">
                <a:latin typeface="Consolas" panose="020B0609020204030204" pitchFamily="49" charset="0"/>
                <a:cs typeface="Consolas" panose="020B0609020204030204" pitchFamily="49" charset="0"/>
              </a:rPr>
              <a:t>else</a:t>
            </a:r>
            <a:br>
              <a:rPr lang="en-US" sz="1200" dirty="0" smtClean="0">
                <a:latin typeface="Consolas" panose="020B0609020204030204" pitchFamily="49" charset="0"/>
                <a:cs typeface="Consolas" panose="020B0609020204030204" pitchFamily="49" charset="0"/>
              </a:rPr>
            </a:br>
            <a:r>
              <a:rPr lang="en-US" sz="1200" dirty="0" smtClean="0">
                <a:latin typeface="Consolas" panose="020B0609020204030204" pitchFamily="49" charset="0"/>
                <a:cs typeface="Consolas" panose="020B0609020204030204" pitchFamily="49" charset="0"/>
              </a:rPr>
              <a:t>    console.log(n);</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smtClean="0">
              <a:latin typeface="Consolas" panose="020B0609020204030204" pitchFamily="49" charset="0"/>
              <a:cs typeface="Consolas" panose="020B0609020204030204" pitchFamily="49"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latin typeface="Consolas" panose="020B0609020204030204" pitchFamily="49" charset="0"/>
                <a:cs typeface="Consolas" panose="020B0609020204030204" pitchFamily="49" charset="0"/>
              </a:rPr>
              <a:t>Next:</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smtClean="0">
              <a:latin typeface="Consolas" panose="020B0609020204030204" pitchFamily="49" charset="0"/>
              <a:cs typeface="Consolas" panose="020B0609020204030204" pitchFamily="49"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err="1" smtClean="0">
                <a:latin typeface="Consolas" panose="020B0609020204030204" pitchFamily="49" charset="0"/>
                <a:cs typeface="Consolas" panose="020B0609020204030204" pitchFamily="49" charset="0"/>
              </a:rPr>
              <a:t>var</a:t>
            </a:r>
            <a:r>
              <a:rPr lang="en-US" sz="1200" dirty="0" smtClean="0">
                <a:latin typeface="Consolas" panose="020B0609020204030204" pitchFamily="49" charset="0"/>
                <a:cs typeface="Consolas" panose="020B0609020204030204" pitchFamily="49" charset="0"/>
              </a:rPr>
              <a:t> n = 1234;</a:t>
            </a:r>
            <a:br>
              <a:rPr lang="en-US" sz="1200" dirty="0" smtClean="0">
                <a:latin typeface="Consolas" panose="020B0609020204030204" pitchFamily="49" charset="0"/>
                <a:cs typeface="Consolas" panose="020B0609020204030204" pitchFamily="49" charset="0"/>
              </a:rPr>
            </a:br>
            <a:r>
              <a:rPr lang="en-US" sz="1200" dirty="0" err="1" smtClean="0">
                <a:latin typeface="Consolas" panose="020B0609020204030204" pitchFamily="49" charset="0"/>
                <a:cs typeface="Consolas" panose="020B0609020204030204" pitchFamily="49" charset="0"/>
              </a:rPr>
              <a:t>var</a:t>
            </a:r>
            <a:r>
              <a:rPr lang="en-US" sz="1200" dirty="0" smtClean="0">
                <a:latin typeface="Consolas" panose="020B0609020204030204" pitchFamily="49" charset="0"/>
                <a:cs typeface="Consolas" panose="020B0609020204030204" pitchFamily="49" charset="0"/>
              </a:rPr>
              <a:t> out = "";</a:t>
            </a:r>
            <a:br>
              <a:rPr lang="en-US" sz="1200" dirty="0" smtClean="0">
                <a:latin typeface="Consolas" panose="020B0609020204030204" pitchFamily="49" charset="0"/>
                <a:cs typeface="Consolas" panose="020B0609020204030204" pitchFamily="49" charset="0"/>
              </a:rPr>
            </a:br>
            <a:r>
              <a:rPr lang="en-US" sz="1200" dirty="0" smtClean="0">
                <a:latin typeface="Consolas" panose="020B0609020204030204" pitchFamily="49" charset="0"/>
                <a:cs typeface="Consolas" panose="020B0609020204030204" pitchFamily="49" charset="0"/>
              </a:rPr>
              <a:t>if(n % 3 === 0)</a:t>
            </a:r>
            <a:br>
              <a:rPr lang="en-US" sz="1200" dirty="0" smtClean="0">
                <a:latin typeface="Consolas" panose="020B0609020204030204" pitchFamily="49" charset="0"/>
                <a:cs typeface="Consolas" panose="020B0609020204030204" pitchFamily="49" charset="0"/>
              </a:rPr>
            </a:br>
            <a:r>
              <a:rPr lang="en-US" sz="1200" dirty="0" smtClean="0">
                <a:latin typeface="Consolas" panose="020B0609020204030204" pitchFamily="49" charset="0"/>
                <a:cs typeface="Consolas" panose="020B0609020204030204" pitchFamily="49" charset="0"/>
              </a:rPr>
              <a:t>    out = out + "Fizz";</a:t>
            </a:r>
            <a:br>
              <a:rPr lang="en-US" sz="1200" dirty="0" smtClean="0">
                <a:latin typeface="Consolas" panose="020B0609020204030204" pitchFamily="49" charset="0"/>
                <a:cs typeface="Consolas" panose="020B0609020204030204" pitchFamily="49" charset="0"/>
              </a:rPr>
            </a:br>
            <a:r>
              <a:rPr lang="en-US" sz="1200" dirty="0" smtClean="0">
                <a:latin typeface="Consolas" panose="020B0609020204030204" pitchFamily="49" charset="0"/>
                <a:cs typeface="Consolas" panose="020B0609020204030204" pitchFamily="49" charset="0"/>
              </a:rPr>
              <a:t>if(n % 5 === 0)</a:t>
            </a:r>
            <a:br>
              <a:rPr lang="en-US" sz="1200" dirty="0" smtClean="0">
                <a:latin typeface="Consolas" panose="020B0609020204030204" pitchFamily="49" charset="0"/>
                <a:cs typeface="Consolas" panose="020B0609020204030204" pitchFamily="49" charset="0"/>
              </a:rPr>
            </a:br>
            <a:r>
              <a:rPr lang="en-US" sz="1200" dirty="0" smtClean="0">
                <a:latin typeface="Consolas" panose="020B0609020204030204" pitchFamily="49" charset="0"/>
                <a:cs typeface="Consolas" panose="020B0609020204030204" pitchFamily="49" charset="0"/>
              </a:rPr>
              <a:t>    out = out + "Buzz";</a:t>
            </a:r>
            <a:br>
              <a:rPr lang="en-US" sz="1200" dirty="0" smtClean="0">
                <a:latin typeface="Consolas" panose="020B0609020204030204" pitchFamily="49" charset="0"/>
                <a:cs typeface="Consolas" panose="020B0609020204030204" pitchFamily="49" charset="0"/>
              </a:rPr>
            </a:br>
            <a:r>
              <a:rPr lang="en-US" sz="1200" dirty="0" smtClean="0">
                <a:latin typeface="Consolas" panose="020B0609020204030204" pitchFamily="49" charset="0"/>
                <a:cs typeface="Consolas" panose="020B0609020204030204" pitchFamily="49" charset="0"/>
              </a:rPr>
              <a:t>console.log(out ? out :</a:t>
            </a:r>
            <a:r>
              <a:rPr lang="en-US" sz="1200" baseline="0" dirty="0" smtClean="0">
                <a:latin typeface="Consolas" panose="020B0609020204030204" pitchFamily="49" charset="0"/>
                <a:cs typeface="Consolas" panose="020B0609020204030204" pitchFamily="49" charset="0"/>
              </a:rPr>
              <a:t> n);</a:t>
            </a:r>
            <a:endParaRPr lang="en-US" sz="1200" dirty="0" smtClean="0">
              <a:latin typeface="Consolas" panose="020B0609020204030204" pitchFamily="49" charset="0"/>
              <a:cs typeface="Consolas" panose="020B0609020204030204" pitchFamily="49" charset="0"/>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smtClean="0">
              <a:latin typeface="Consolas" panose="020B0609020204030204" pitchFamily="49" charset="0"/>
              <a:cs typeface="Consolas" panose="020B0609020204030204" pitchFamily="49" charset="0"/>
            </a:endParaRPr>
          </a:p>
        </p:txBody>
      </p:sp>
      <p:sp>
        <p:nvSpPr>
          <p:cNvPr id="4" name="Slide Number Placeholder 3"/>
          <p:cNvSpPr>
            <a:spLocks noGrp="1"/>
          </p:cNvSpPr>
          <p:nvPr>
            <p:ph type="sldNum" sz="quarter" idx="10"/>
          </p:nvPr>
        </p:nvSpPr>
        <p:spPr/>
        <p:txBody>
          <a:bodyPr/>
          <a:lstStyle/>
          <a:p>
            <a:fld id="{2B462571-F092-45C1-8001-5A40DC5B8EA2}" type="slidenum">
              <a:rPr lang="en-US" smtClean="0"/>
              <a:t>25</a:t>
            </a:fld>
            <a:endParaRPr lang="en-US"/>
          </a:p>
        </p:txBody>
      </p:sp>
    </p:spTree>
    <p:extLst>
      <p:ext uri="{BB962C8B-B14F-4D97-AF65-F5344CB8AC3E}">
        <p14:creationId xmlns:p14="http://schemas.microsoft.com/office/powerpoint/2010/main" val="25450046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err="1" smtClean="0">
                <a:latin typeface="Consolas" panose="020B0609020204030204" pitchFamily="49" charset="0"/>
                <a:cs typeface="Consolas" panose="020B0609020204030204" pitchFamily="49" charset="0"/>
              </a:rPr>
              <a:t>var</a:t>
            </a:r>
            <a:r>
              <a:rPr lang="en-US" sz="1200" dirty="0" smtClean="0">
                <a:latin typeface="Consolas" panose="020B0609020204030204" pitchFamily="49" charset="0"/>
                <a:cs typeface="Consolas" panose="020B0609020204030204" pitchFamily="49" charset="0"/>
              </a:rPr>
              <a:t> n = 1234;</a:t>
            </a:r>
            <a:br>
              <a:rPr lang="en-US" sz="1200" dirty="0" smtClean="0">
                <a:latin typeface="Consolas" panose="020B0609020204030204" pitchFamily="49" charset="0"/>
                <a:cs typeface="Consolas" panose="020B0609020204030204" pitchFamily="49" charset="0"/>
              </a:rPr>
            </a:br>
            <a:r>
              <a:rPr lang="en-US" sz="1200" dirty="0" err="1" smtClean="0">
                <a:latin typeface="Consolas" panose="020B0609020204030204" pitchFamily="49" charset="0"/>
                <a:cs typeface="Consolas" panose="020B0609020204030204" pitchFamily="49" charset="0"/>
              </a:rPr>
              <a:t>var</a:t>
            </a:r>
            <a:r>
              <a:rPr lang="en-US" sz="1200" dirty="0" smtClean="0">
                <a:latin typeface="Consolas" panose="020B0609020204030204" pitchFamily="49" charset="0"/>
                <a:cs typeface="Consolas" panose="020B0609020204030204" pitchFamily="49" charset="0"/>
              </a:rPr>
              <a:t> out = "";</a:t>
            </a:r>
            <a:br>
              <a:rPr lang="en-US" sz="1200" dirty="0" smtClean="0">
                <a:latin typeface="Consolas" panose="020B0609020204030204" pitchFamily="49" charset="0"/>
                <a:cs typeface="Consolas" panose="020B0609020204030204" pitchFamily="49" charset="0"/>
              </a:rPr>
            </a:br>
            <a:r>
              <a:rPr lang="en-US" sz="1200" dirty="0" smtClean="0">
                <a:latin typeface="Consolas" panose="020B0609020204030204" pitchFamily="49" charset="0"/>
                <a:cs typeface="Consolas" panose="020B0609020204030204" pitchFamily="49" charset="0"/>
              </a:rPr>
              <a:t>if(n % 3 === 0)</a:t>
            </a:r>
            <a:br>
              <a:rPr lang="en-US" sz="1200" dirty="0" smtClean="0">
                <a:latin typeface="Consolas" panose="020B0609020204030204" pitchFamily="49" charset="0"/>
                <a:cs typeface="Consolas" panose="020B0609020204030204" pitchFamily="49" charset="0"/>
              </a:rPr>
            </a:br>
            <a:r>
              <a:rPr lang="en-US" sz="1200" dirty="0" smtClean="0">
                <a:latin typeface="Consolas" panose="020B0609020204030204" pitchFamily="49" charset="0"/>
                <a:cs typeface="Consolas" panose="020B0609020204030204" pitchFamily="49" charset="0"/>
              </a:rPr>
              <a:t>    out = out + "Fizz";</a:t>
            </a:r>
            <a:br>
              <a:rPr lang="en-US" sz="1200" dirty="0" smtClean="0">
                <a:latin typeface="Consolas" panose="020B0609020204030204" pitchFamily="49" charset="0"/>
                <a:cs typeface="Consolas" panose="020B0609020204030204" pitchFamily="49" charset="0"/>
              </a:rPr>
            </a:br>
            <a:r>
              <a:rPr lang="en-US" sz="1200" dirty="0" smtClean="0">
                <a:latin typeface="Consolas" panose="020B0609020204030204" pitchFamily="49" charset="0"/>
                <a:cs typeface="Consolas" panose="020B0609020204030204" pitchFamily="49" charset="0"/>
              </a:rPr>
              <a:t>if(n % 5 === 0)</a:t>
            </a:r>
            <a:br>
              <a:rPr lang="en-US" sz="1200" dirty="0" smtClean="0">
                <a:latin typeface="Consolas" panose="020B0609020204030204" pitchFamily="49" charset="0"/>
                <a:cs typeface="Consolas" panose="020B0609020204030204" pitchFamily="49" charset="0"/>
              </a:rPr>
            </a:br>
            <a:r>
              <a:rPr lang="en-US" sz="1200" dirty="0" smtClean="0">
                <a:latin typeface="Consolas" panose="020B0609020204030204" pitchFamily="49" charset="0"/>
                <a:cs typeface="Consolas" panose="020B0609020204030204" pitchFamily="49" charset="0"/>
              </a:rPr>
              <a:t>    out = out + "Buzz";</a:t>
            </a:r>
            <a:br>
              <a:rPr lang="en-US" sz="1200" dirty="0" smtClean="0">
                <a:latin typeface="Consolas" panose="020B0609020204030204" pitchFamily="49" charset="0"/>
                <a:cs typeface="Consolas" panose="020B0609020204030204" pitchFamily="49" charset="0"/>
              </a:rPr>
            </a:br>
            <a:r>
              <a:rPr lang="en-US" sz="1200" dirty="0" smtClean="0">
                <a:latin typeface="Consolas" panose="020B0609020204030204" pitchFamily="49" charset="0"/>
                <a:cs typeface="Consolas" panose="020B0609020204030204" pitchFamily="49" charset="0"/>
              </a:rPr>
              <a:t>console.log(out ? out :</a:t>
            </a:r>
            <a:r>
              <a:rPr lang="en-US" sz="1200" baseline="0" dirty="0" smtClean="0">
                <a:latin typeface="Consolas" panose="020B0609020204030204" pitchFamily="49" charset="0"/>
                <a:cs typeface="Consolas" panose="020B0609020204030204" pitchFamily="49" charset="0"/>
              </a:rPr>
              <a:t> n);</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aseline="0" dirty="0" smtClean="0">
              <a:latin typeface="Consolas" panose="020B0609020204030204" pitchFamily="49" charset="0"/>
              <a:cs typeface="Consolas" panose="020B0609020204030204" pitchFamily="49"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aseline="0" dirty="0" smtClean="0">
                <a:latin typeface="Consolas" panose="020B0609020204030204" pitchFamily="49" charset="0"/>
                <a:cs typeface="Consolas" panose="020B0609020204030204" pitchFamily="49" charset="0"/>
              </a:rPr>
              <a:t>Ask the audience the bonus bit: how to print NaN if n is not a number?</a:t>
            </a:r>
            <a:endParaRPr lang="en-US" sz="1200" dirty="0" smtClean="0">
              <a:latin typeface="Consolas" panose="020B0609020204030204" pitchFamily="49" charset="0"/>
              <a:cs typeface="Consolas" panose="020B0609020204030204" pitchFamily="49" charset="0"/>
            </a:endParaRPr>
          </a:p>
        </p:txBody>
      </p:sp>
      <p:sp>
        <p:nvSpPr>
          <p:cNvPr id="4" name="Slide Number Placeholder 3"/>
          <p:cNvSpPr>
            <a:spLocks noGrp="1"/>
          </p:cNvSpPr>
          <p:nvPr>
            <p:ph type="sldNum" sz="quarter" idx="10"/>
          </p:nvPr>
        </p:nvSpPr>
        <p:spPr/>
        <p:txBody>
          <a:bodyPr/>
          <a:lstStyle/>
          <a:p>
            <a:fld id="{2B462571-F092-45C1-8001-5A40DC5B8EA2}" type="slidenum">
              <a:rPr lang="en-US" smtClean="0"/>
              <a:t>26</a:t>
            </a:fld>
            <a:endParaRPr lang="en-US"/>
          </a:p>
        </p:txBody>
      </p:sp>
    </p:spTree>
    <p:extLst>
      <p:ext uri="{BB962C8B-B14F-4D97-AF65-F5344CB8AC3E}">
        <p14:creationId xmlns:p14="http://schemas.microsoft.com/office/powerpoint/2010/main" val="307569686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B462571-F092-45C1-8001-5A40DC5B8EA2}" type="slidenum">
              <a:rPr lang="en-US" smtClean="0"/>
              <a:t>27</a:t>
            </a:fld>
            <a:endParaRPr lang="en-US"/>
          </a:p>
        </p:txBody>
      </p:sp>
    </p:spTree>
    <p:extLst>
      <p:ext uri="{BB962C8B-B14F-4D97-AF65-F5344CB8AC3E}">
        <p14:creationId xmlns:p14="http://schemas.microsoft.com/office/powerpoint/2010/main" val="2126997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was</a:t>
            </a:r>
            <a:r>
              <a:rPr lang="en-US" baseline="0" dirty="0" smtClean="0"/>
              <a:t> so much to cover that I thought it would be better to split the Statements workshops into two parts. </a:t>
            </a:r>
            <a:endParaRPr lang="en-US" dirty="0"/>
          </a:p>
        </p:txBody>
      </p:sp>
      <p:sp>
        <p:nvSpPr>
          <p:cNvPr id="4" name="Slide Number Placeholder 3"/>
          <p:cNvSpPr>
            <a:spLocks noGrp="1"/>
          </p:cNvSpPr>
          <p:nvPr>
            <p:ph type="sldNum" sz="quarter" idx="10"/>
          </p:nvPr>
        </p:nvSpPr>
        <p:spPr/>
        <p:txBody>
          <a:bodyPr/>
          <a:lstStyle/>
          <a:p>
            <a:fld id="{2B462571-F092-45C1-8001-5A40DC5B8EA2}" type="slidenum">
              <a:rPr lang="en-US" smtClean="0"/>
              <a:t>4</a:t>
            </a:fld>
            <a:endParaRPr lang="en-US"/>
          </a:p>
        </p:txBody>
      </p:sp>
    </p:spTree>
    <p:extLst>
      <p:ext uri="{BB962C8B-B14F-4D97-AF65-F5344CB8AC3E}">
        <p14:creationId xmlns:p14="http://schemas.microsoft.com/office/powerpoint/2010/main" val="40234004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br>
              <a:rPr lang="en-US" dirty="0" smtClean="0"/>
            </a:br>
            <a:r>
              <a:rPr lang="en-US" dirty="0" smtClean="0"/>
              <a:t>Recall that</a:t>
            </a:r>
            <a:r>
              <a:rPr lang="en-US" baseline="0" dirty="0" smtClean="0"/>
              <a:t> the expressions used with operators are also called operands.</a:t>
            </a:r>
          </a:p>
          <a:p>
            <a:endParaRPr lang="en-US" baseline="0" dirty="0" smtClean="0"/>
          </a:p>
          <a:p>
            <a:r>
              <a:rPr lang="en-US" baseline="0" dirty="0" smtClean="0"/>
              <a:t>Be careful about </a:t>
            </a:r>
            <a:r>
              <a:rPr lang="en-US" baseline="0" dirty="0" err="1" smtClean="0"/>
              <a:t>typeof's</a:t>
            </a:r>
            <a:r>
              <a:rPr lang="en-US" baseline="0" dirty="0" smtClean="0"/>
              <a:t> precedence: </a:t>
            </a:r>
            <a:r>
              <a:rPr lang="en-US" baseline="0" dirty="0" err="1" smtClean="0"/>
              <a:t>typeof</a:t>
            </a:r>
            <a:r>
              <a:rPr lang="en-US" baseline="0" dirty="0" smtClean="0"/>
              <a:t> false &amp;&amp; true =&gt; true</a:t>
            </a:r>
            <a:endParaRPr lang="en-US" dirty="0"/>
          </a:p>
        </p:txBody>
      </p:sp>
      <p:sp>
        <p:nvSpPr>
          <p:cNvPr id="4" name="Slide Number Placeholder 3"/>
          <p:cNvSpPr>
            <a:spLocks noGrp="1"/>
          </p:cNvSpPr>
          <p:nvPr>
            <p:ph type="sldNum" sz="quarter" idx="10"/>
          </p:nvPr>
        </p:nvSpPr>
        <p:spPr/>
        <p:txBody>
          <a:bodyPr/>
          <a:lstStyle/>
          <a:p>
            <a:fld id="{2B462571-F092-45C1-8001-5A40DC5B8EA2}" type="slidenum">
              <a:rPr lang="en-US" smtClean="0"/>
              <a:t>5</a:t>
            </a:fld>
            <a:endParaRPr lang="en-US"/>
          </a:p>
        </p:txBody>
      </p:sp>
    </p:spTree>
    <p:extLst>
      <p:ext uri="{BB962C8B-B14F-4D97-AF65-F5344CB8AC3E}">
        <p14:creationId xmlns:p14="http://schemas.microsoft.com/office/powerpoint/2010/main" val="14464169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B462571-F092-45C1-8001-5A40DC5B8EA2}" type="slidenum">
              <a:rPr lang="en-US" smtClean="0"/>
              <a:t>6</a:t>
            </a:fld>
            <a:endParaRPr lang="en-US"/>
          </a:p>
        </p:txBody>
      </p:sp>
    </p:spTree>
    <p:extLst>
      <p:ext uri="{BB962C8B-B14F-4D97-AF65-F5344CB8AC3E}">
        <p14:creationId xmlns:p14="http://schemas.microsoft.com/office/powerpoint/2010/main" val="5061932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Side effects: they do more than simply have a value. They affect the program running state in some way.</a:t>
            </a:r>
          </a:p>
          <a:p>
            <a:endParaRPr lang="en-US" dirty="0" smtClean="0"/>
          </a:p>
          <a:p>
            <a:r>
              <a:rPr lang="en-US" dirty="0" smtClean="0"/>
              <a:t>Statements should</a:t>
            </a:r>
            <a:r>
              <a:rPr lang="en-US" baseline="0" dirty="0" smtClean="0"/>
              <a:t> be ended with semicolons. The empty statement ; does nothing. Statements can be grouped together using curly braces. { }</a:t>
            </a:r>
            <a:endParaRPr lang="en-US" dirty="0"/>
          </a:p>
        </p:txBody>
      </p:sp>
      <p:sp>
        <p:nvSpPr>
          <p:cNvPr id="4" name="Slide Number Placeholder 3"/>
          <p:cNvSpPr>
            <a:spLocks noGrp="1"/>
          </p:cNvSpPr>
          <p:nvPr>
            <p:ph type="sldNum" sz="quarter" idx="10"/>
          </p:nvPr>
        </p:nvSpPr>
        <p:spPr/>
        <p:txBody>
          <a:bodyPr/>
          <a:lstStyle/>
          <a:p>
            <a:fld id="{2B462571-F092-45C1-8001-5A40DC5B8EA2}" type="slidenum">
              <a:rPr lang="en-US" smtClean="0"/>
              <a:t>8</a:t>
            </a:fld>
            <a:endParaRPr lang="en-US"/>
          </a:p>
        </p:txBody>
      </p:sp>
    </p:spTree>
    <p:extLst>
      <p:ext uri="{BB962C8B-B14F-4D97-AF65-F5344CB8AC3E}">
        <p14:creationId xmlns:p14="http://schemas.microsoft.com/office/powerpoint/2010/main" val="34172178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variable assignment</a:t>
            </a:r>
            <a:r>
              <a:rPr lang="en-US" baseline="0" dirty="0" smtClean="0"/>
              <a:t> is the simplest kind of statement. Given an identifier, the assignment operator (=) assigns the value of the right hand expression to the identifier. Since </a:t>
            </a:r>
            <a:r>
              <a:rPr lang="en-US" b="1" baseline="0" dirty="0" err="1" smtClean="0"/>
              <a:t>var</a:t>
            </a:r>
            <a:r>
              <a:rPr lang="en-US" b="0" baseline="0" dirty="0" smtClean="0"/>
              <a:t> and </a:t>
            </a:r>
            <a:r>
              <a:rPr lang="en-US" b="1" baseline="0" dirty="0" smtClean="0"/>
              <a:t>=</a:t>
            </a:r>
            <a:r>
              <a:rPr lang="en-US" b="0" baseline="0" dirty="0" smtClean="0"/>
              <a:t> are both operators, you can declare and assign a variable in a single statement.</a:t>
            </a:r>
            <a:endParaRPr lang="en-US" baseline="0" dirty="0" smtClean="0"/>
          </a:p>
          <a:p>
            <a:endParaRPr lang="en-US" baseline="0" dirty="0" smtClean="0"/>
          </a:p>
          <a:p>
            <a:r>
              <a:rPr lang="en-US" baseline="0" dirty="0" smtClean="0"/>
              <a:t>Imagine variables like buckets. We can put a name on buckets and put things in them. We can look up buckets by name. We can also remove items from buckets (reassigning the value) and add new items.</a:t>
            </a:r>
          </a:p>
          <a:p>
            <a:endParaRPr lang="en-US" baseline="0" dirty="0" smtClean="0"/>
          </a:p>
          <a:p>
            <a:r>
              <a:rPr lang="en-US" baseline="0" dirty="0" smtClean="0"/>
              <a:t>We say this has </a:t>
            </a:r>
            <a:r>
              <a:rPr lang="en-US" i="1" baseline="0" dirty="0" smtClean="0"/>
              <a:t>side effects</a:t>
            </a:r>
            <a:r>
              <a:rPr lang="en-US" i="0" baseline="0" dirty="0" smtClean="0"/>
              <a:t> because once we declare a variable, it stays declared (unless deleted), changing the state of our program. Notice how in the Console, we are able to access variables after declaring them, because they have been assigned in the global context of the Console.</a:t>
            </a:r>
            <a:endParaRPr lang="en-US" dirty="0"/>
          </a:p>
        </p:txBody>
      </p:sp>
      <p:sp>
        <p:nvSpPr>
          <p:cNvPr id="4" name="Slide Number Placeholder 3"/>
          <p:cNvSpPr>
            <a:spLocks noGrp="1"/>
          </p:cNvSpPr>
          <p:nvPr>
            <p:ph type="sldNum" sz="quarter" idx="10"/>
          </p:nvPr>
        </p:nvSpPr>
        <p:spPr/>
        <p:txBody>
          <a:bodyPr/>
          <a:lstStyle/>
          <a:p>
            <a:fld id="{2B462571-F092-45C1-8001-5A40DC5B8EA2}" type="slidenum">
              <a:rPr lang="en-US" smtClean="0"/>
              <a:t>9</a:t>
            </a:fld>
            <a:endParaRPr lang="en-US"/>
          </a:p>
        </p:txBody>
      </p:sp>
    </p:spTree>
    <p:extLst>
      <p:ext uri="{BB962C8B-B14F-4D97-AF65-F5344CB8AC3E}">
        <p14:creationId xmlns:p14="http://schemas.microsoft.com/office/powerpoint/2010/main" val="9445133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B462571-F092-45C1-8001-5A40DC5B8EA2}" type="slidenum">
              <a:rPr lang="en-US" smtClean="0"/>
              <a:t>10</a:t>
            </a:fld>
            <a:endParaRPr lang="en-US"/>
          </a:p>
        </p:txBody>
      </p:sp>
    </p:spTree>
    <p:extLst>
      <p:ext uri="{BB962C8B-B14F-4D97-AF65-F5344CB8AC3E}">
        <p14:creationId xmlns:p14="http://schemas.microsoft.com/office/powerpoint/2010/main" val="39879513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(Which kind of world do</a:t>
            </a:r>
            <a:r>
              <a:rPr lang="en-US" baseline="0" dirty="0" smtClean="0"/>
              <a:t> you want to live in?)</a:t>
            </a:r>
            <a:endParaRPr lang="en-US" dirty="0"/>
          </a:p>
        </p:txBody>
      </p:sp>
      <p:sp>
        <p:nvSpPr>
          <p:cNvPr id="4" name="Slide Number Placeholder 3"/>
          <p:cNvSpPr>
            <a:spLocks noGrp="1"/>
          </p:cNvSpPr>
          <p:nvPr>
            <p:ph type="sldNum" sz="quarter" idx="10"/>
          </p:nvPr>
        </p:nvSpPr>
        <p:spPr/>
        <p:txBody>
          <a:bodyPr/>
          <a:lstStyle/>
          <a:p>
            <a:fld id="{2B462571-F092-45C1-8001-5A40DC5B8EA2}" type="slidenum">
              <a:rPr lang="en-US" smtClean="0"/>
              <a:t>11</a:t>
            </a:fld>
            <a:endParaRPr lang="en-US"/>
          </a:p>
        </p:txBody>
      </p:sp>
    </p:spTree>
    <p:extLst>
      <p:ext uri="{BB962C8B-B14F-4D97-AF65-F5344CB8AC3E}">
        <p14:creationId xmlns:p14="http://schemas.microsoft.com/office/powerpoint/2010/main" val="32065599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A0665B8D-F36E-44C1-9E17-7FE8E7098B0A}" type="datetimeFigureOut">
              <a:rPr lang="en-US" smtClean="0"/>
              <a:t>9/16/2015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8FFA9E-B436-431C-B990-FD7566A1AC8A}"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61960893"/>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A0665B8D-F36E-44C1-9E17-7FE8E7098B0A}" type="datetimeFigureOut">
              <a:rPr lang="en-US" smtClean="0"/>
              <a:t>9/16/2015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8FFA9E-B436-431C-B990-FD7566A1AC8A}" type="slidenum">
              <a:rPr lang="en-US" smtClean="0"/>
              <a:t>‹#›</a:t>
            </a:fld>
            <a:endParaRPr lang="en-US"/>
          </a:p>
        </p:txBody>
      </p:sp>
    </p:spTree>
    <p:extLst>
      <p:ext uri="{BB962C8B-B14F-4D97-AF65-F5344CB8AC3E}">
        <p14:creationId xmlns:p14="http://schemas.microsoft.com/office/powerpoint/2010/main" val="334816325"/>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A0665B8D-F36E-44C1-9E17-7FE8E7098B0A}" type="datetimeFigureOut">
              <a:rPr lang="en-US" smtClean="0"/>
              <a:t>9/16/2015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8FFA9E-B436-431C-B990-FD7566A1AC8A}" type="slidenum">
              <a:rPr lang="en-US" smtClean="0"/>
              <a:t>‹#›</a:t>
            </a:fld>
            <a:endParaRPr lang="en-US"/>
          </a:p>
        </p:txBody>
      </p:sp>
    </p:spTree>
    <p:extLst>
      <p:ext uri="{BB962C8B-B14F-4D97-AF65-F5344CB8AC3E}">
        <p14:creationId xmlns:p14="http://schemas.microsoft.com/office/powerpoint/2010/main" val="1588864551"/>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971156" y="292910"/>
            <a:ext cx="10058400" cy="1450757"/>
          </a:xfrm>
        </p:spPr>
        <p:txBody>
          <a:bodyPr/>
          <a:lstStyle>
            <a:lvl1pPr marL="0">
              <a:defRPr/>
            </a:lvl1pPr>
          </a:lstStyle>
          <a:p>
            <a:r>
              <a:rPr lang="en-US" dirty="0" smtClean="0"/>
              <a:t>Click to edit Master title style</a:t>
            </a:r>
            <a:endParaRPr lang="en-US" dirty="0"/>
          </a:p>
        </p:txBody>
      </p:sp>
      <p:sp>
        <p:nvSpPr>
          <p:cNvPr id="3" name="Content Placeholder 2"/>
          <p:cNvSpPr>
            <a:spLocks noGrp="1"/>
          </p:cNvSpPr>
          <p:nvPr>
            <p:ph idx="1"/>
          </p:nvPr>
        </p:nvSpPr>
        <p:spPr>
          <a:xfrm>
            <a:off x="1097280" y="1845734"/>
            <a:ext cx="10058400" cy="4509670"/>
          </a:xfrm>
        </p:spPr>
        <p:txBody>
          <a:bodyPr/>
          <a:lstStyle>
            <a:lvl1pPr marL="512763" indent="-512763">
              <a:buFont typeface="Wingdings" panose="05000000000000000000" pitchFamily="2" charset="2"/>
              <a:buChar char="Ø"/>
              <a:tabLst>
                <a:tab pos="512763" algn="l"/>
                <a:tab pos="687388" algn="l"/>
              </a:tabLst>
              <a:defRPr/>
            </a:lvl1pPr>
            <a:lvl5pPr marL="749808"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4" name="Date Placeholder 3"/>
          <p:cNvSpPr>
            <a:spLocks noGrp="1"/>
          </p:cNvSpPr>
          <p:nvPr>
            <p:ph type="dt" sz="half" idx="10"/>
          </p:nvPr>
        </p:nvSpPr>
        <p:spPr/>
        <p:txBody>
          <a:bodyPr/>
          <a:lstStyle/>
          <a:p>
            <a:fld id="{A0665B8D-F36E-44C1-9E17-7FE8E7098B0A}" type="datetimeFigureOut">
              <a:rPr lang="en-US" smtClean="0"/>
              <a:t>9/16/2015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8FFA9E-B436-431C-B990-FD7566A1AC8A}" type="slidenum">
              <a:rPr lang="en-US" smtClean="0"/>
              <a:t>‹#›</a:t>
            </a:fld>
            <a:endParaRPr lang="en-US" dirty="0"/>
          </a:p>
        </p:txBody>
      </p:sp>
    </p:spTree>
    <p:extLst>
      <p:ext uri="{BB962C8B-B14F-4D97-AF65-F5344CB8AC3E}">
        <p14:creationId xmlns:p14="http://schemas.microsoft.com/office/powerpoint/2010/main" val="1092719713"/>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0665B8D-F36E-44C1-9E17-7FE8E7098B0A}" type="datetimeFigureOut">
              <a:rPr lang="en-US" smtClean="0"/>
              <a:t>9/16/2015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8FFA9E-B436-431C-B990-FD7566A1AC8A}"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4534242"/>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A0665B8D-F36E-44C1-9E17-7FE8E7098B0A}" type="datetimeFigureOut">
              <a:rPr lang="en-US" smtClean="0"/>
              <a:t>9/16/2015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48FFA9E-B436-431C-B990-FD7566A1AC8A}" type="slidenum">
              <a:rPr lang="en-US" smtClean="0"/>
              <a:t>‹#›</a:t>
            </a:fld>
            <a:endParaRPr lang="en-US"/>
          </a:p>
        </p:txBody>
      </p:sp>
    </p:spTree>
    <p:extLst>
      <p:ext uri="{BB962C8B-B14F-4D97-AF65-F5344CB8AC3E}">
        <p14:creationId xmlns:p14="http://schemas.microsoft.com/office/powerpoint/2010/main" val="1800698745"/>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A0665B8D-F36E-44C1-9E17-7FE8E7098B0A}" type="datetimeFigureOut">
              <a:rPr lang="en-US" smtClean="0"/>
              <a:t>9/16/2015</a:t>
            </a:fld>
            <a:endParaRPr lang="en-US"/>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48FFA9E-B436-431C-B990-FD7566A1AC8A}" type="slidenum">
              <a:rPr lang="en-US" smtClean="0"/>
              <a:t>‹#›</a:t>
            </a:fld>
            <a:endParaRPr lang="en-US" dirty="0"/>
          </a:p>
        </p:txBody>
      </p:sp>
    </p:spTree>
    <p:extLst>
      <p:ext uri="{BB962C8B-B14F-4D97-AF65-F5344CB8AC3E}">
        <p14:creationId xmlns:p14="http://schemas.microsoft.com/office/powerpoint/2010/main" val="179341596"/>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A0665B8D-F36E-44C1-9E17-7FE8E7098B0A}" type="datetimeFigureOut">
              <a:rPr lang="en-US" smtClean="0"/>
              <a:t>9/16/2015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48FFA9E-B436-431C-B990-FD7566A1AC8A}" type="slidenum">
              <a:rPr lang="en-US" smtClean="0"/>
              <a:t>‹#›</a:t>
            </a:fld>
            <a:endParaRPr lang="en-US"/>
          </a:p>
        </p:txBody>
      </p:sp>
    </p:spTree>
    <p:extLst>
      <p:ext uri="{BB962C8B-B14F-4D97-AF65-F5344CB8AC3E}">
        <p14:creationId xmlns:p14="http://schemas.microsoft.com/office/powerpoint/2010/main" val="27463360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A0665B8D-F36E-44C1-9E17-7FE8E7098B0A}" type="datetimeFigureOut">
              <a:rPr lang="en-US" smtClean="0"/>
              <a:t>9/16/2015</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348FFA9E-B436-431C-B990-FD7566A1AC8A}" type="slidenum">
              <a:rPr lang="en-US" smtClean="0"/>
              <a:t>‹#›</a:t>
            </a:fld>
            <a:endParaRPr lang="en-US"/>
          </a:p>
        </p:txBody>
      </p:sp>
    </p:spTree>
    <p:extLst>
      <p:ext uri="{BB962C8B-B14F-4D97-AF65-F5344CB8AC3E}">
        <p14:creationId xmlns:p14="http://schemas.microsoft.com/office/powerpoint/2010/main" val="2193425294"/>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A0665B8D-F36E-44C1-9E17-7FE8E7098B0A}" type="datetimeFigureOut">
              <a:rPr lang="en-US" smtClean="0"/>
              <a:t>9/16/2015</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48FFA9E-B436-431C-B990-FD7566A1AC8A}" type="slidenum">
              <a:rPr lang="en-US" smtClean="0"/>
              <a:t>‹#›</a:t>
            </a:fld>
            <a:endParaRPr lang="en-US"/>
          </a:p>
        </p:txBody>
      </p:sp>
    </p:spTree>
    <p:extLst>
      <p:ext uri="{BB962C8B-B14F-4D97-AF65-F5344CB8AC3E}">
        <p14:creationId xmlns:p14="http://schemas.microsoft.com/office/powerpoint/2010/main" val="10719118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0665B8D-F36E-44C1-9E17-7FE8E7098B0A}" type="datetimeFigureOut">
              <a:rPr lang="en-US" smtClean="0"/>
              <a:t>9/16/2015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48FFA9E-B436-431C-B990-FD7566A1AC8A}" type="slidenum">
              <a:rPr lang="en-US" smtClean="0"/>
              <a:t>‹#›</a:t>
            </a:fld>
            <a:endParaRPr lang="en-US"/>
          </a:p>
        </p:txBody>
      </p:sp>
    </p:spTree>
    <p:extLst>
      <p:ext uri="{BB962C8B-B14F-4D97-AF65-F5344CB8AC3E}">
        <p14:creationId xmlns:p14="http://schemas.microsoft.com/office/powerpoint/2010/main" val="2561644850"/>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A0665B8D-F36E-44C1-9E17-7FE8E7098B0A}" type="datetimeFigureOut">
              <a:rPr lang="en-US" smtClean="0"/>
              <a:t>9/16/2015</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348FFA9E-B436-431C-B990-FD7566A1AC8A}"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0790559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iming>
    <p:tnLst>
      <p:par>
        <p:cTn id="1" dur="indefinite" restart="never" nodeType="tmRoot"/>
      </p:par>
    </p:tnLst>
  </p:timing>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Wingdings" panose="05000000000000000000" pitchFamily="2" charset="2"/>
        <a:buChar char="Ø"/>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hyperlink" Target="http://bit.ly/1UNrjwn"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4800" i="1" dirty="0" smtClean="0"/>
              <a:t>JavaScript from the Ground Up</a:t>
            </a:r>
            <a:br>
              <a:rPr lang="en-US" sz="4800" i="1" dirty="0" smtClean="0"/>
            </a:br>
            <a:r>
              <a:rPr lang="en-US" sz="1800" i="1" dirty="0" smtClean="0"/>
              <a:t> </a:t>
            </a:r>
            <a:r>
              <a:rPr lang="en-US" sz="4800" i="1" dirty="0" smtClean="0"/>
              <a:t/>
            </a:r>
            <a:br>
              <a:rPr lang="en-US" sz="4800" i="1" dirty="0" smtClean="0"/>
            </a:br>
            <a:r>
              <a:rPr lang="en-US" sz="3600" dirty="0"/>
              <a:t>Please sign in: </a:t>
            </a:r>
            <a:r>
              <a:rPr lang="en-US" sz="3600" dirty="0">
                <a:solidFill>
                  <a:srgbClr val="0070C0"/>
                </a:solidFill>
                <a:latin typeface="Consolas" panose="020B0609020204030204" pitchFamily="49" charset="0"/>
                <a:cs typeface="Consolas" panose="020B0609020204030204" pitchFamily="49" charset="0"/>
              </a:rPr>
              <a:t>http://bit.ly/1Qygjgs</a:t>
            </a:r>
          </a:p>
        </p:txBody>
      </p:sp>
      <p:sp>
        <p:nvSpPr>
          <p:cNvPr id="3" name="Subtitle 2"/>
          <p:cNvSpPr>
            <a:spLocks noGrp="1"/>
          </p:cNvSpPr>
          <p:nvPr>
            <p:ph type="subTitle" idx="1"/>
          </p:nvPr>
        </p:nvSpPr>
        <p:spPr/>
        <p:txBody>
          <a:bodyPr/>
          <a:lstStyle/>
          <a:p>
            <a:r>
              <a:rPr lang="en-US" b="1" dirty="0" smtClean="0"/>
              <a:t>Lesson 1: Statements Part 1</a:t>
            </a:r>
            <a:endParaRPr lang="en-US" b="1" dirty="0"/>
          </a:p>
          <a:p>
            <a:r>
              <a:rPr lang="en-US" dirty="0" smtClean="0"/>
              <a:t>Brian Cui | Web Basic | MAD 2015</a:t>
            </a:r>
            <a:endParaRPr lang="en-US" dirty="0"/>
          </a:p>
        </p:txBody>
      </p:sp>
    </p:spTree>
    <p:extLst>
      <p:ext uri="{BB962C8B-B14F-4D97-AF65-F5344CB8AC3E}">
        <p14:creationId xmlns:p14="http://schemas.microsoft.com/office/powerpoint/2010/main" val="292688662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More on Variables</a:t>
            </a:r>
            <a:endParaRPr lang="en-US" dirty="0"/>
          </a:p>
        </p:txBody>
      </p:sp>
      <p:sp>
        <p:nvSpPr>
          <p:cNvPr id="3" name="Content Placeholder 2"/>
          <p:cNvSpPr>
            <a:spLocks noGrp="1"/>
          </p:cNvSpPr>
          <p:nvPr>
            <p:ph idx="1"/>
          </p:nvPr>
        </p:nvSpPr>
        <p:spPr>
          <a:xfrm>
            <a:off x="1097280" y="1845734"/>
            <a:ext cx="8831580" cy="4472688"/>
          </a:xfrm>
        </p:spPr>
        <p:txBody>
          <a:bodyPr>
            <a:normAutofit fontScale="85000" lnSpcReduction="10000"/>
          </a:bodyPr>
          <a:lstStyle/>
          <a:p>
            <a:pPr marL="0" indent="0">
              <a:buNone/>
            </a:pPr>
            <a:r>
              <a:rPr lang="en-US" sz="2800" dirty="0" smtClean="0"/>
              <a:t>A variable's </a:t>
            </a:r>
            <a:r>
              <a:rPr lang="en-US" sz="2800" b="1" dirty="0" smtClean="0"/>
              <a:t>identifier</a:t>
            </a:r>
            <a:r>
              <a:rPr lang="en-US" sz="2800" dirty="0" smtClean="0"/>
              <a:t> </a:t>
            </a:r>
            <a:r>
              <a:rPr lang="en-US" sz="2800" i="1" dirty="0" smtClean="0"/>
              <a:t>expresses</a:t>
            </a:r>
            <a:r>
              <a:rPr lang="en-US" sz="2800" dirty="0" smtClean="0"/>
              <a:t> to the variable's value. We can use it anywhere in an expression!</a:t>
            </a:r>
          </a:p>
          <a:p>
            <a:r>
              <a:rPr lang="en-US" sz="2800" dirty="0" err="1" smtClean="0">
                <a:latin typeface="Consolas" panose="020B0609020204030204" pitchFamily="49" charset="0"/>
                <a:cs typeface="Consolas" panose="020B0609020204030204" pitchFamily="49" charset="0"/>
              </a:rPr>
              <a:t>var</a:t>
            </a:r>
            <a:r>
              <a:rPr lang="en-US" sz="2800" dirty="0" smtClean="0">
                <a:latin typeface="Consolas" panose="020B0609020204030204" pitchFamily="49" charset="0"/>
                <a:cs typeface="Consolas" panose="020B0609020204030204" pitchFamily="49" charset="0"/>
              </a:rPr>
              <a:t> number = 1;</a:t>
            </a:r>
          </a:p>
          <a:p>
            <a:r>
              <a:rPr lang="en-US" sz="2800" dirty="0" err="1" smtClean="0">
                <a:latin typeface="Consolas" panose="020B0609020204030204" pitchFamily="49" charset="0"/>
                <a:cs typeface="Consolas" panose="020B0609020204030204" pitchFamily="49" charset="0"/>
              </a:rPr>
              <a:t>var</a:t>
            </a:r>
            <a:r>
              <a:rPr lang="en-US" sz="2800" dirty="0" smtClean="0">
                <a:latin typeface="Consolas" panose="020B0609020204030204" pitchFamily="49" charset="0"/>
                <a:cs typeface="Consolas" panose="020B0609020204030204" pitchFamily="49" charset="0"/>
              </a:rPr>
              <a:t> number = number + 5;</a:t>
            </a:r>
          </a:p>
          <a:p>
            <a:r>
              <a:rPr lang="en-US" sz="2800" dirty="0" err="1" smtClean="0">
                <a:latin typeface="Consolas" panose="020B0609020204030204" pitchFamily="49" charset="0"/>
                <a:cs typeface="Consolas" panose="020B0609020204030204" pitchFamily="49" charset="0"/>
              </a:rPr>
              <a:t>var</a:t>
            </a:r>
            <a:r>
              <a:rPr lang="en-US" sz="2800" dirty="0" smtClean="0">
                <a:latin typeface="Consolas" panose="020B0609020204030204" pitchFamily="49" charset="0"/>
                <a:cs typeface="Consolas" panose="020B0609020204030204" pitchFamily="49" charset="0"/>
              </a:rPr>
              <a:t> bean = "bag";</a:t>
            </a:r>
          </a:p>
          <a:p>
            <a:r>
              <a:rPr lang="en-US" sz="2800" dirty="0" err="1" smtClean="0">
                <a:latin typeface="Consolas" panose="020B0609020204030204" pitchFamily="49" charset="0"/>
                <a:cs typeface="Consolas" panose="020B0609020204030204" pitchFamily="49" charset="0"/>
              </a:rPr>
              <a:t>var</a:t>
            </a:r>
            <a:r>
              <a:rPr lang="en-US" sz="2800" dirty="0" smtClean="0">
                <a:latin typeface="Consolas" panose="020B0609020204030204" pitchFamily="49" charset="0"/>
                <a:cs typeface="Consolas" panose="020B0609020204030204" pitchFamily="49" charset="0"/>
              </a:rPr>
              <a:t> </a:t>
            </a:r>
            <a:r>
              <a:rPr lang="en-US" sz="2800" dirty="0" err="1" smtClean="0">
                <a:latin typeface="Consolas" panose="020B0609020204030204" pitchFamily="49" charset="0"/>
                <a:cs typeface="Consolas" panose="020B0609020204030204" pitchFamily="49" charset="0"/>
              </a:rPr>
              <a:t>myFurniture</a:t>
            </a:r>
            <a:r>
              <a:rPr lang="en-US" sz="2800" dirty="0" smtClean="0">
                <a:latin typeface="Consolas" panose="020B0609020204030204" pitchFamily="49" charset="0"/>
                <a:cs typeface="Consolas" panose="020B0609020204030204" pitchFamily="49" charset="0"/>
              </a:rPr>
              <a:t> = "cardboard box and " + bean;</a:t>
            </a:r>
          </a:p>
          <a:p>
            <a:pPr marL="0" indent="0">
              <a:buNone/>
            </a:pPr>
            <a:r>
              <a:rPr lang="en-US" sz="2800" dirty="0" smtClean="0">
                <a:cs typeface="Consolas" panose="020B0609020204030204" pitchFamily="49" charset="0"/>
              </a:rPr>
              <a:t>The result:</a:t>
            </a:r>
          </a:p>
          <a:p>
            <a:r>
              <a:rPr lang="en-US" sz="2800" dirty="0" smtClean="0">
                <a:latin typeface="Consolas" panose="020B0609020204030204" pitchFamily="49" charset="0"/>
                <a:cs typeface="Consolas" panose="020B0609020204030204" pitchFamily="49" charset="0"/>
              </a:rPr>
              <a:t>number =&gt; 6</a:t>
            </a:r>
          </a:p>
          <a:p>
            <a:r>
              <a:rPr lang="en-US" sz="2800" dirty="0" smtClean="0">
                <a:latin typeface="Consolas" panose="020B0609020204030204" pitchFamily="49" charset="0"/>
                <a:cs typeface="Consolas" panose="020B0609020204030204" pitchFamily="49" charset="0"/>
              </a:rPr>
              <a:t>bean </a:t>
            </a:r>
            <a:r>
              <a:rPr lang="en-US" sz="2800" dirty="0">
                <a:latin typeface="Consolas" panose="020B0609020204030204" pitchFamily="49" charset="0"/>
                <a:cs typeface="Consolas" panose="020B0609020204030204" pitchFamily="49" charset="0"/>
              </a:rPr>
              <a:t>=&gt; "bag</a:t>
            </a:r>
            <a:r>
              <a:rPr lang="en-US" sz="2800" dirty="0" smtClean="0">
                <a:latin typeface="Consolas" panose="020B0609020204030204" pitchFamily="49" charset="0"/>
                <a:cs typeface="Consolas" panose="020B0609020204030204" pitchFamily="49" charset="0"/>
              </a:rPr>
              <a:t>"</a:t>
            </a:r>
            <a:endParaRPr lang="en-US" sz="2800" dirty="0">
              <a:latin typeface="Consolas" panose="020B0609020204030204" pitchFamily="49" charset="0"/>
              <a:cs typeface="Consolas" panose="020B0609020204030204" pitchFamily="49" charset="0"/>
            </a:endParaRPr>
          </a:p>
          <a:p>
            <a:r>
              <a:rPr lang="en-US" sz="2800" dirty="0" err="1" smtClean="0">
                <a:latin typeface="Consolas" panose="020B0609020204030204" pitchFamily="49" charset="0"/>
                <a:cs typeface="Consolas" panose="020B0609020204030204" pitchFamily="49" charset="0"/>
              </a:rPr>
              <a:t>myFurniture</a:t>
            </a:r>
            <a:r>
              <a:rPr lang="en-US" sz="2800" dirty="0" smtClean="0">
                <a:latin typeface="Consolas" panose="020B0609020204030204" pitchFamily="49" charset="0"/>
                <a:cs typeface="Consolas" panose="020B0609020204030204" pitchFamily="49" charset="0"/>
              </a:rPr>
              <a:t> </a:t>
            </a:r>
            <a:r>
              <a:rPr lang="en-US" sz="2800" dirty="0">
                <a:latin typeface="Consolas" panose="020B0609020204030204" pitchFamily="49" charset="0"/>
                <a:cs typeface="Consolas" panose="020B0609020204030204" pitchFamily="49" charset="0"/>
              </a:rPr>
              <a:t>=&gt; "</a:t>
            </a:r>
            <a:r>
              <a:rPr lang="en-US" sz="2800" dirty="0" smtClean="0">
                <a:latin typeface="Consolas" panose="020B0609020204030204" pitchFamily="49" charset="0"/>
                <a:cs typeface="Consolas" panose="020B0609020204030204" pitchFamily="49" charset="0"/>
              </a:rPr>
              <a:t>cardboard </a:t>
            </a:r>
            <a:r>
              <a:rPr lang="en-US" sz="2800" dirty="0">
                <a:latin typeface="Consolas" panose="020B0609020204030204" pitchFamily="49" charset="0"/>
                <a:cs typeface="Consolas" panose="020B0609020204030204" pitchFamily="49" charset="0"/>
              </a:rPr>
              <a:t>box and bag</a:t>
            </a:r>
            <a:r>
              <a:rPr lang="en-US" sz="2800" dirty="0" smtClean="0">
                <a:latin typeface="Consolas" panose="020B0609020204030204" pitchFamily="49" charset="0"/>
                <a:cs typeface="Consolas" panose="020B0609020204030204" pitchFamily="49" charset="0"/>
              </a:rPr>
              <a:t>"</a:t>
            </a:r>
          </a:p>
        </p:txBody>
      </p:sp>
      <p:pic>
        <p:nvPicPr>
          <p:cNvPr id="1026" name="Picture 2" descr="http://i.istockimg.com/file_thumbview_approve/1389197/6/stock-photo-1389197-will-program-for-food.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41043" y="2354905"/>
            <a:ext cx="2350957" cy="35327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88471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Variable Assignment: No Strict Types!</a:t>
            </a:r>
            <a:endParaRPr lang="en-US" dirty="0"/>
          </a:p>
        </p:txBody>
      </p:sp>
      <p:pic>
        <p:nvPicPr>
          <p:cNvPr id="4" name="Content Placeholder 3"/>
          <p:cNvPicPr>
            <a:picLocks noGrp="1" noChangeAspect="1"/>
          </p:cNvPicPr>
          <p:nvPr>
            <p:ph idx="1"/>
          </p:nvPr>
        </p:nvPicPr>
        <p:blipFill rotWithShape="1">
          <a:blip r:embed="rId3"/>
          <a:srcRect l="11529" r="12099" b="5127"/>
          <a:stretch/>
        </p:blipFill>
        <p:spPr>
          <a:xfrm>
            <a:off x="5603399" y="1972219"/>
            <a:ext cx="4650129" cy="2091960"/>
          </a:xfrm>
          <a:prstGeom prst="rect">
            <a:avLst/>
          </a:prstGeom>
        </p:spPr>
      </p:pic>
      <p:sp>
        <p:nvSpPr>
          <p:cNvPr id="5" name="TextBox 4"/>
          <p:cNvSpPr txBox="1"/>
          <p:nvPr/>
        </p:nvSpPr>
        <p:spPr>
          <a:xfrm>
            <a:off x="915307" y="2479590"/>
            <a:ext cx="4356909" cy="1077218"/>
          </a:xfrm>
          <a:prstGeom prst="rect">
            <a:avLst/>
          </a:prstGeom>
          <a:noFill/>
        </p:spPr>
        <p:txBody>
          <a:bodyPr wrap="square" rtlCol="0">
            <a:spAutoFit/>
          </a:bodyPr>
          <a:lstStyle/>
          <a:p>
            <a:pPr algn="r"/>
            <a:r>
              <a:rPr lang="en-US" sz="3200" dirty="0" smtClean="0"/>
              <a:t>"An int is forever an int." </a:t>
            </a:r>
            <a:br>
              <a:rPr lang="en-US" sz="3200" dirty="0" smtClean="0"/>
            </a:br>
            <a:r>
              <a:rPr lang="en-US" sz="3200" dirty="0" smtClean="0"/>
              <a:t>- </a:t>
            </a:r>
            <a:r>
              <a:rPr lang="en-US" sz="3200" i="1" dirty="0" smtClean="0"/>
              <a:t>Java</a:t>
            </a:r>
            <a:endParaRPr lang="en-US" sz="3200" i="1" dirty="0"/>
          </a:p>
        </p:txBody>
      </p:sp>
      <p:pic>
        <p:nvPicPr>
          <p:cNvPr id="6" name="Picture 5"/>
          <p:cNvPicPr>
            <a:picLocks noChangeAspect="1"/>
          </p:cNvPicPr>
          <p:nvPr/>
        </p:nvPicPr>
        <p:blipFill>
          <a:blip r:embed="rId4"/>
          <a:stretch>
            <a:fillRect/>
          </a:stretch>
        </p:blipFill>
        <p:spPr>
          <a:xfrm>
            <a:off x="5603399" y="4292731"/>
            <a:ext cx="4650129" cy="1942681"/>
          </a:xfrm>
          <a:prstGeom prst="rect">
            <a:avLst/>
          </a:prstGeom>
        </p:spPr>
      </p:pic>
      <p:sp>
        <p:nvSpPr>
          <p:cNvPr id="7" name="TextBox 6"/>
          <p:cNvSpPr txBox="1"/>
          <p:nvPr/>
        </p:nvSpPr>
        <p:spPr>
          <a:xfrm>
            <a:off x="823781" y="4453614"/>
            <a:ext cx="4448435" cy="1077218"/>
          </a:xfrm>
          <a:prstGeom prst="rect">
            <a:avLst/>
          </a:prstGeom>
          <a:noFill/>
        </p:spPr>
        <p:txBody>
          <a:bodyPr wrap="square" rtlCol="0">
            <a:spAutoFit/>
          </a:bodyPr>
          <a:lstStyle/>
          <a:p>
            <a:pPr algn="r"/>
            <a:r>
              <a:rPr lang="en-US" sz="3200" dirty="0" smtClean="0"/>
              <a:t>"Be who you want to be." - </a:t>
            </a:r>
            <a:r>
              <a:rPr lang="en-US" sz="3200" i="1" dirty="0" smtClean="0"/>
              <a:t>JavaScript</a:t>
            </a:r>
            <a:endParaRPr lang="en-US" sz="3200" i="1" dirty="0"/>
          </a:p>
        </p:txBody>
      </p:sp>
    </p:spTree>
    <p:extLst>
      <p:ext uri="{BB962C8B-B14F-4D97-AF65-F5344CB8AC3E}">
        <p14:creationId xmlns:p14="http://schemas.microsoft.com/office/powerpoint/2010/main" val="197255612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Variable Assignment: No Strict Types!</a:t>
            </a:r>
            <a:endParaRPr lang="en-US" dirty="0"/>
          </a:p>
        </p:txBody>
      </p:sp>
      <p:sp>
        <p:nvSpPr>
          <p:cNvPr id="3" name="Content Placeholder 2"/>
          <p:cNvSpPr>
            <a:spLocks noGrp="1"/>
          </p:cNvSpPr>
          <p:nvPr>
            <p:ph idx="1"/>
          </p:nvPr>
        </p:nvSpPr>
        <p:spPr>
          <a:xfrm>
            <a:off x="1097280" y="1845734"/>
            <a:ext cx="10058400" cy="4402666"/>
          </a:xfrm>
        </p:spPr>
        <p:txBody>
          <a:bodyPr>
            <a:normAutofit fontScale="85000" lnSpcReduction="20000"/>
          </a:bodyPr>
          <a:lstStyle/>
          <a:p>
            <a:pPr marL="0" indent="0">
              <a:buNone/>
            </a:pPr>
            <a:r>
              <a:rPr lang="en-US" sz="2800" dirty="0" smtClean="0"/>
              <a:t>In Java, you might want to say…</a:t>
            </a:r>
          </a:p>
          <a:p>
            <a:r>
              <a:rPr lang="en-US" sz="2800" dirty="0" smtClean="0">
                <a:latin typeface="Consolas" panose="020B0609020204030204" pitchFamily="49" charset="0"/>
                <a:cs typeface="Consolas" panose="020B0609020204030204" pitchFamily="49" charset="0"/>
              </a:rPr>
              <a:t>int a = 4;</a:t>
            </a:r>
          </a:p>
          <a:p>
            <a:r>
              <a:rPr lang="en-US" sz="2800" dirty="0" smtClean="0">
                <a:latin typeface="Consolas" panose="020B0609020204030204" pitchFamily="49" charset="0"/>
                <a:cs typeface="Consolas" panose="020B0609020204030204" pitchFamily="49" charset="0"/>
              </a:rPr>
              <a:t>int b = a + 5;</a:t>
            </a:r>
          </a:p>
          <a:p>
            <a:r>
              <a:rPr lang="en-US" sz="2800" dirty="0" smtClean="0">
                <a:latin typeface="Consolas" panose="020B0609020204030204" pitchFamily="49" charset="0"/>
                <a:cs typeface="Consolas" panose="020B0609020204030204" pitchFamily="49" charset="0"/>
              </a:rPr>
              <a:t>a = "I don't want to be an integer" //ERROR</a:t>
            </a:r>
          </a:p>
          <a:p>
            <a:pPr marL="0" indent="0">
              <a:buNone/>
            </a:pPr>
            <a:r>
              <a:rPr lang="en-US" sz="2800" dirty="0" smtClean="0"/>
              <a:t>In JavaScript, </a:t>
            </a:r>
            <a:r>
              <a:rPr lang="en-US" sz="2800" b="1" dirty="0" smtClean="0"/>
              <a:t>variables do not enforce type.</a:t>
            </a:r>
            <a:endParaRPr lang="en-US" sz="2800" dirty="0" smtClean="0"/>
          </a:p>
          <a:p>
            <a:r>
              <a:rPr lang="en-US" sz="2800" dirty="0" err="1" smtClean="0">
                <a:latin typeface="Consolas" panose="020B0609020204030204" pitchFamily="49" charset="0"/>
                <a:cs typeface="Consolas" panose="020B0609020204030204" pitchFamily="49" charset="0"/>
              </a:rPr>
              <a:t>var</a:t>
            </a:r>
            <a:r>
              <a:rPr lang="en-US" sz="2800" dirty="0" smtClean="0">
                <a:latin typeface="Consolas" panose="020B0609020204030204" pitchFamily="49" charset="0"/>
                <a:cs typeface="Consolas" panose="020B0609020204030204" pitchFamily="49" charset="0"/>
              </a:rPr>
              <a:t> a = 4;</a:t>
            </a:r>
          </a:p>
          <a:p>
            <a:r>
              <a:rPr lang="en-US" sz="2800" dirty="0" err="1" smtClean="0">
                <a:latin typeface="Consolas" panose="020B0609020204030204" pitchFamily="49" charset="0"/>
                <a:cs typeface="Consolas" panose="020B0609020204030204" pitchFamily="49" charset="0"/>
              </a:rPr>
              <a:t>var</a:t>
            </a:r>
            <a:r>
              <a:rPr lang="en-US" sz="2800" dirty="0" smtClean="0">
                <a:latin typeface="Consolas" panose="020B0609020204030204" pitchFamily="49" charset="0"/>
                <a:cs typeface="Consolas" panose="020B0609020204030204" pitchFamily="49" charset="0"/>
              </a:rPr>
              <a:t> b = a + 5;</a:t>
            </a:r>
          </a:p>
          <a:p>
            <a:r>
              <a:rPr lang="en-US" sz="2800" dirty="0" smtClean="0">
                <a:latin typeface="Consolas" panose="020B0609020204030204" pitchFamily="49" charset="0"/>
                <a:cs typeface="Consolas" panose="020B0609020204030204" pitchFamily="49" charset="0"/>
              </a:rPr>
              <a:t>a = "I can be a string!";</a:t>
            </a:r>
          </a:p>
          <a:p>
            <a:r>
              <a:rPr lang="en-US" sz="2800" dirty="0" smtClean="0">
                <a:latin typeface="Consolas" panose="020B0609020204030204" pitchFamily="49" charset="0"/>
                <a:cs typeface="Consolas" panose="020B0609020204030204" pitchFamily="49" charset="0"/>
              </a:rPr>
              <a:t>a =&gt; "I can be a string!"</a:t>
            </a:r>
          </a:p>
          <a:p>
            <a:pPr marL="0" indent="0">
              <a:buNone/>
            </a:pPr>
            <a:r>
              <a:rPr lang="en-US" sz="1800" i="1" dirty="0" smtClean="0">
                <a:solidFill>
                  <a:schemeClr val="bg1">
                    <a:lumMod val="50000"/>
                  </a:schemeClr>
                </a:solidFill>
                <a:cs typeface="Consolas" panose="020B0609020204030204" pitchFamily="49" charset="0"/>
              </a:rPr>
              <a:t>Advanced: Since types are not declared along with variables, and the type of a variable is known only at runtime, JavaScript is a </a:t>
            </a:r>
            <a:r>
              <a:rPr lang="en-US" sz="1800" b="1" i="1" dirty="0" smtClean="0">
                <a:solidFill>
                  <a:schemeClr val="bg1">
                    <a:lumMod val="50000"/>
                  </a:schemeClr>
                </a:solidFill>
                <a:cs typeface="Consolas" panose="020B0609020204030204" pitchFamily="49" charset="0"/>
              </a:rPr>
              <a:t>dynamically typed</a:t>
            </a:r>
            <a:r>
              <a:rPr lang="en-US" sz="1800" i="1" dirty="0" smtClean="0">
                <a:solidFill>
                  <a:schemeClr val="bg1">
                    <a:lumMod val="50000"/>
                  </a:schemeClr>
                </a:solidFill>
                <a:cs typeface="Consolas" panose="020B0609020204030204" pitchFamily="49" charset="0"/>
              </a:rPr>
              <a:t> language. Java is statically typed - that means, the type of a variable is known at compile time.</a:t>
            </a:r>
            <a:endParaRPr lang="en-US" sz="1800" i="1" dirty="0">
              <a:solidFill>
                <a:schemeClr val="bg1">
                  <a:lumMod val="50000"/>
                </a:schemeClr>
              </a:solidFill>
              <a:cs typeface="Consolas" panose="020B0609020204030204" pitchFamily="49" charset="0"/>
            </a:endParaRPr>
          </a:p>
        </p:txBody>
      </p:sp>
    </p:spTree>
    <p:extLst>
      <p:ext uri="{BB962C8B-B14F-4D97-AF65-F5344CB8AC3E}">
        <p14:creationId xmlns:p14="http://schemas.microsoft.com/office/powerpoint/2010/main" val="93979755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With great power…</a:t>
            </a:r>
            <a:endParaRPr lang="en-US" dirty="0"/>
          </a:p>
        </p:txBody>
      </p:sp>
      <p:sp>
        <p:nvSpPr>
          <p:cNvPr id="3" name="Content Placeholder 2"/>
          <p:cNvSpPr>
            <a:spLocks noGrp="1"/>
          </p:cNvSpPr>
          <p:nvPr>
            <p:ph idx="1"/>
          </p:nvPr>
        </p:nvSpPr>
        <p:spPr>
          <a:xfrm>
            <a:off x="1097280" y="1845733"/>
            <a:ext cx="10058400" cy="4470399"/>
          </a:xfrm>
        </p:spPr>
        <p:txBody>
          <a:bodyPr>
            <a:normAutofit fontScale="92500" lnSpcReduction="20000"/>
          </a:bodyPr>
          <a:lstStyle/>
          <a:p>
            <a:pPr marL="0" indent="0">
              <a:buNone/>
            </a:pPr>
            <a:r>
              <a:rPr lang="en-US" sz="2800" dirty="0" smtClean="0"/>
              <a:t>…something, something, responsibility. </a:t>
            </a:r>
            <a:r>
              <a:rPr lang="en-US" sz="2800" b="1" dirty="0" smtClean="0"/>
              <a:t>Be careful out there</a:t>
            </a:r>
            <a:r>
              <a:rPr lang="en-US" sz="2800" dirty="0" smtClean="0"/>
              <a:t>:</a:t>
            </a:r>
            <a:endParaRPr lang="en-US" sz="2800" dirty="0"/>
          </a:p>
          <a:p>
            <a:r>
              <a:rPr lang="en-US" sz="2800" dirty="0" err="1" smtClean="0">
                <a:latin typeface="Consolas" panose="020B0609020204030204" pitchFamily="49" charset="0"/>
                <a:cs typeface="Consolas" panose="020B0609020204030204" pitchFamily="49" charset="0"/>
              </a:rPr>
              <a:t>var</a:t>
            </a:r>
            <a:r>
              <a:rPr lang="en-US" sz="2800" dirty="0" smtClean="0">
                <a:latin typeface="Consolas" panose="020B0609020204030204" pitchFamily="49" charset="0"/>
                <a:cs typeface="Consolas" panose="020B0609020204030204" pitchFamily="49" charset="0"/>
              </a:rPr>
              <a:t> number = 4;</a:t>
            </a:r>
          </a:p>
          <a:p>
            <a:r>
              <a:rPr lang="en-US" sz="2800" dirty="0" err="1" smtClean="0">
                <a:latin typeface="Consolas" panose="020B0609020204030204" pitchFamily="49" charset="0"/>
                <a:cs typeface="Consolas" panose="020B0609020204030204" pitchFamily="49" charset="0"/>
              </a:rPr>
              <a:t>var</a:t>
            </a:r>
            <a:r>
              <a:rPr lang="en-US" sz="2800" dirty="0" smtClean="0">
                <a:latin typeface="Consolas" panose="020B0609020204030204" pitchFamily="49" charset="0"/>
                <a:cs typeface="Consolas" panose="020B0609020204030204" pitchFamily="49" charset="0"/>
              </a:rPr>
              <a:t> equation = number / 2; //equation =&gt; 2</a:t>
            </a:r>
          </a:p>
          <a:p>
            <a:r>
              <a:rPr lang="en-US" sz="2800" dirty="0" smtClean="0">
                <a:latin typeface="Consolas" panose="020B0609020204030204" pitchFamily="49" charset="0"/>
                <a:cs typeface="Consolas" panose="020B0609020204030204" pitchFamily="49" charset="0"/>
              </a:rPr>
              <a:t>number = "I can't believe it's not a number";</a:t>
            </a:r>
          </a:p>
          <a:p>
            <a:r>
              <a:rPr lang="en-US" sz="2800" dirty="0" smtClean="0">
                <a:latin typeface="Consolas" panose="020B0609020204030204" pitchFamily="49" charset="0"/>
                <a:cs typeface="Consolas" panose="020B0609020204030204" pitchFamily="49" charset="0"/>
              </a:rPr>
              <a:t>equation = number / 2;</a:t>
            </a:r>
            <a:r>
              <a:rPr lang="en-US" sz="2800" dirty="0">
                <a:latin typeface="Consolas" panose="020B0609020204030204" pitchFamily="49" charset="0"/>
                <a:cs typeface="Consolas" panose="020B0609020204030204" pitchFamily="49" charset="0"/>
              </a:rPr>
              <a:t> </a:t>
            </a:r>
            <a:r>
              <a:rPr lang="en-US" sz="2800" dirty="0" smtClean="0">
                <a:latin typeface="Consolas" panose="020B0609020204030204" pitchFamily="49" charset="0"/>
                <a:cs typeface="Consolas" panose="020B0609020204030204" pitchFamily="49" charset="0"/>
              </a:rPr>
              <a:t>//equation =&gt; NaN</a:t>
            </a:r>
          </a:p>
          <a:p>
            <a:pPr marL="0" indent="0">
              <a:buNone/>
            </a:pPr>
            <a:r>
              <a:rPr lang="en-US" sz="2800" dirty="0" smtClean="0">
                <a:cs typeface="Consolas" panose="020B0609020204030204" pitchFamily="49" charset="0"/>
              </a:rPr>
              <a:t>Recall the</a:t>
            </a:r>
            <a:r>
              <a:rPr lang="en-US" sz="2800" dirty="0" smtClean="0">
                <a:latin typeface="Consolas" panose="020B0609020204030204" pitchFamily="49" charset="0"/>
                <a:cs typeface="Consolas" panose="020B0609020204030204" pitchFamily="49" charset="0"/>
              </a:rPr>
              <a:t> </a:t>
            </a:r>
            <a:r>
              <a:rPr lang="en-US" sz="2800" dirty="0" err="1" smtClean="0">
                <a:latin typeface="Consolas" panose="020B0609020204030204" pitchFamily="49" charset="0"/>
                <a:cs typeface="Consolas" panose="020B0609020204030204" pitchFamily="49" charset="0"/>
              </a:rPr>
              <a:t>typeof</a:t>
            </a:r>
            <a:r>
              <a:rPr lang="en-US" sz="2800" dirty="0" smtClean="0">
                <a:latin typeface="Consolas" panose="020B0609020204030204" pitchFamily="49" charset="0"/>
                <a:cs typeface="Consolas" panose="020B0609020204030204" pitchFamily="49" charset="0"/>
              </a:rPr>
              <a:t> </a:t>
            </a:r>
            <a:r>
              <a:rPr lang="en-US" sz="2800" dirty="0" smtClean="0">
                <a:cs typeface="Consolas" panose="020B0609020204030204" pitchFamily="49" charset="0"/>
              </a:rPr>
              <a:t>operator:</a:t>
            </a:r>
          </a:p>
          <a:p>
            <a:r>
              <a:rPr lang="en-US" sz="2800" dirty="0" err="1" smtClean="0">
                <a:latin typeface="Consolas" panose="020B0609020204030204" pitchFamily="49" charset="0"/>
                <a:cs typeface="Consolas" panose="020B0609020204030204" pitchFamily="49" charset="0"/>
              </a:rPr>
              <a:t>typeof</a:t>
            </a:r>
            <a:r>
              <a:rPr lang="en-US" sz="2800" dirty="0" smtClean="0">
                <a:latin typeface="Consolas" panose="020B0609020204030204" pitchFamily="49" charset="0"/>
                <a:cs typeface="Consolas" panose="020B0609020204030204" pitchFamily="49" charset="0"/>
              </a:rPr>
              <a:t> number =&gt; "string"</a:t>
            </a:r>
          </a:p>
          <a:p>
            <a:pPr marL="0" indent="0">
              <a:buNone/>
            </a:pPr>
            <a:r>
              <a:rPr lang="en-US" sz="2800" b="1" i="1" dirty="0" smtClean="0">
                <a:cs typeface="Consolas" panose="020B0609020204030204" pitchFamily="49" charset="0"/>
              </a:rPr>
              <a:t>If</a:t>
            </a:r>
            <a:r>
              <a:rPr lang="en-US" sz="2800" dirty="0" smtClean="0">
                <a:cs typeface="Consolas" panose="020B0609020204030204" pitchFamily="49" charset="0"/>
              </a:rPr>
              <a:t> only there were some way to structure our code based on conditions…</a:t>
            </a:r>
          </a:p>
          <a:p>
            <a:pPr marL="0" indent="0">
              <a:buNone/>
            </a:pPr>
            <a:r>
              <a:rPr lang="en-US" sz="1700" i="1" dirty="0" smtClean="0">
                <a:solidFill>
                  <a:schemeClr val="bg1">
                    <a:lumMod val="50000"/>
                  </a:schemeClr>
                </a:solidFill>
                <a:cs typeface="Consolas" panose="020B0609020204030204" pitchFamily="49" charset="0"/>
              </a:rPr>
              <a:t>Advanced: Since class methods are simply properties of that class that are functions, it's always possible to test an object (expression) property before executing it: </a:t>
            </a:r>
            <a:r>
              <a:rPr lang="en-US" sz="1500" dirty="0" err="1" smtClean="0">
                <a:solidFill>
                  <a:schemeClr val="bg1">
                    <a:lumMod val="50000"/>
                  </a:schemeClr>
                </a:solidFill>
                <a:latin typeface="Consolas" panose="020B0609020204030204" pitchFamily="49" charset="0"/>
                <a:cs typeface="Consolas" panose="020B0609020204030204" pitchFamily="49" charset="0"/>
              </a:rPr>
              <a:t>typeof</a:t>
            </a:r>
            <a:r>
              <a:rPr lang="en-US" sz="1500" dirty="0" smtClean="0">
                <a:solidFill>
                  <a:schemeClr val="bg1">
                    <a:lumMod val="50000"/>
                  </a:schemeClr>
                </a:solidFill>
                <a:latin typeface="Consolas" panose="020B0609020204030204" pitchFamily="49" charset="0"/>
                <a:cs typeface="Consolas" panose="020B0609020204030204" pitchFamily="49" charset="0"/>
              </a:rPr>
              <a:t> </a:t>
            </a:r>
            <a:r>
              <a:rPr lang="en-US" sz="1500" dirty="0" err="1" smtClean="0">
                <a:solidFill>
                  <a:schemeClr val="bg1">
                    <a:lumMod val="50000"/>
                  </a:schemeClr>
                </a:solidFill>
                <a:latin typeface="Consolas" panose="020B0609020204030204" pitchFamily="49" charset="0"/>
                <a:cs typeface="Consolas" panose="020B0609020204030204" pitchFamily="49" charset="0"/>
              </a:rPr>
              <a:t>Array.sort</a:t>
            </a:r>
            <a:r>
              <a:rPr lang="en-US" sz="1500" dirty="0" smtClean="0">
                <a:solidFill>
                  <a:schemeClr val="bg1">
                    <a:lumMod val="50000"/>
                  </a:schemeClr>
                </a:solidFill>
                <a:latin typeface="Consolas" panose="020B0609020204030204" pitchFamily="49" charset="0"/>
                <a:cs typeface="Consolas" panose="020B0609020204030204" pitchFamily="49" charset="0"/>
              </a:rPr>
              <a:t> =&gt; "function"</a:t>
            </a:r>
            <a:br>
              <a:rPr lang="en-US" sz="1500" dirty="0" smtClean="0">
                <a:solidFill>
                  <a:schemeClr val="bg1">
                    <a:lumMod val="50000"/>
                  </a:schemeClr>
                </a:solidFill>
                <a:latin typeface="Consolas" panose="020B0609020204030204" pitchFamily="49" charset="0"/>
                <a:cs typeface="Consolas" panose="020B0609020204030204" pitchFamily="49" charset="0"/>
              </a:rPr>
            </a:br>
            <a:r>
              <a:rPr lang="en-US" sz="400" dirty="0" smtClean="0">
                <a:solidFill>
                  <a:schemeClr val="bg1">
                    <a:lumMod val="50000"/>
                  </a:schemeClr>
                </a:solidFill>
                <a:latin typeface="Consolas" panose="020B0609020204030204" pitchFamily="49" charset="0"/>
                <a:cs typeface="Consolas" panose="020B0609020204030204" pitchFamily="49" charset="0"/>
              </a:rPr>
              <a:t> </a:t>
            </a:r>
            <a:r>
              <a:rPr lang="en-US" sz="1500" dirty="0" smtClean="0">
                <a:solidFill>
                  <a:schemeClr val="bg1">
                    <a:lumMod val="50000"/>
                  </a:schemeClr>
                </a:solidFill>
                <a:latin typeface="Consolas" panose="020B0609020204030204" pitchFamily="49" charset="0"/>
                <a:cs typeface="Consolas" panose="020B0609020204030204" pitchFamily="49" charset="0"/>
              </a:rPr>
              <a:t/>
            </a:r>
            <a:br>
              <a:rPr lang="en-US" sz="1500" dirty="0" smtClean="0">
                <a:solidFill>
                  <a:schemeClr val="bg1">
                    <a:lumMod val="50000"/>
                  </a:schemeClr>
                </a:solidFill>
                <a:latin typeface="Consolas" panose="020B0609020204030204" pitchFamily="49" charset="0"/>
                <a:cs typeface="Consolas" panose="020B0609020204030204" pitchFamily="49" charset="0"/>
              </a:rPr>
            </a:br>
            <a:r>
              <a:rPr lang="en-US" sz="1700" i="1" dirty="0" smtClean="0">
                <a:solidFill>
                  <a:schemeClr val="bg1">
                    <a:lumMod val="50000"/>
                  </a:schemeClr>
                </a:solidFill>
                <a:cs typeface="Consolas" panose="020B0609020204030204" pitchFamily="49" charset="0"/>
              </a:rPr>
              <a:t>This avoids the dreaded "undefined is not a function" error.</a:t>
            </a:r>
            <a:endParaRPr lang="en-US" sz="1700" i="1" dirty="0">
              <a:solidFill>
                <a:schemeClr val="bg1">
                  <a:lumMod val="50000"/>
                </a:schemeClr>
              </a:solidFill>
              <a:cs typeface="Consolas" panose="020B0609020204030204" pitchFamily="49" charset="0"/>
            </a:endParaRPr>
          </a:p>
        </p:txBody>
      </p:sp>
      <p:pic>
        <p:nvPicPr>
          <p:cNvPr id="1026" name="Picture 2" descr="https://s3-eu5.ixquick.com/cgi-bin/serveimage?url=http:%2F%2F2.bp.blogspot.com%2F-zze5NDTfoRo%2FVCCbUmp-i0I%2FAAAAAAAAD50%2F_oQZ0ljQ0eM%2Fs1600%2Fwith-great-power-comes-great-responsibility.png&amp;sp=19b06691b093db156b1de5d6f13ba0f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04666" y="0"/>
            <a:ext cx="3487334" cy="174366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9102859" y="1282002"/>
            <a:ext cx="2690948" cy="461665"/>
          </a:xfrm>
          <a:prstGeom prst="rect">
            <a:avLst/>
          </a:prstGeom>
          <a:solidFill>
            <a:schemeClr val="tx1"/>
          </a:solidFill>
        </p:spPr>
        <p:txBody>
          <a:bodyPr wrap="square" rtlCol="0">
            <a:spAutoFit/>
          </a:bodyPr>
          <a:lstStyle/>
          <a:p>
            <a:pPr algn="ctr"/>
            <a:r>
              <a:rPr lang="en-US" sz="1200" dirty="0" smtClean="0">
                <a:solidFill>
                  <a:schemeClr val="bg1"/>
                </a:solidFill>
              </a:rPr>
              <a:t>With great power, comes a lot of unexpected types.</a:t>
            </a:r>
            <a:endParaRPr lang="en-US" sz="1200" dirty="0">
              <a:solidFill>
                <a:schemeClr val="bg1"/>
              </a:solidFill>
            </a:endParaRPr>
          </a:p>
        </p:txBody>
      </p:sp>
    </p:spTree>
    <p:extLst>
      <p:ext uri="{BB962C8B-B14F-4D97-AF65-F5344CB8AC3E}">
        <p14:creationId xmlns:p14="http://schemas.microsoft.com/office/powerpoint/2010/main" val="104189020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Concept Redux: </a:t>
            </a:r>
            <a:r>
              <a:rPr lang="en-US" dirty="0" smtClean="0"/>
              <a:t>The JavaScript Console</a:t>
            </a:r>
            <a:endParaRPr lang="en-US" b="1" dirty="0"/>
          </a:p>
        </p:txBody>
      </p:sp>
      <p:sp>
        <p:nvSpPr>
          <p:cNvPr id="3" name="Content Placeholder 2"/>
          <p:cNvSpPr>
            <a:spLocks noGrp="1"/>
          </p:cNvSpPr>
          <p:nvPr>
            <p:ph idx="1"/>
          </p:nvPr>
        </p:nvSpPr>
        <p:spPr>
          <a:xfrm>
            <a:off x="1097280" y="1845733"/>
            <a:ext cx="10058400" cy="4465125"/>
          </a:xfrm>
        </p:spPr>
        <p:txBody>
          <a:bodyPr>
            <a:normAutofit/>
          </a:bodyPr>
          <a:lstStyle/>
          <a:p>
            <a:pPr marL="0" indent="0">
              <a:buNone/>
            </a:pPr>
            <a:r>
              <a:rPr lang="en-US" sz="2800" dirty="0" smtClean="0"/>
              <a:t>The JavaScript console evaluates </a:t>
            </a:r>
            <a:r>
              <a:rPr lang="en-US" sz="2800" i="1" dirty="0" smtClean="0"/>
              <a:t>any JavaScript</a:t>
            </a:r>
            <a:r>
              <a:rPr lang="en-US" sz="2800" dirty="0" smtClean="0"/>
              <a:t> </a:t>
            </a:r>
            <a:r>
              <a:rPr lang="en-US" sz="2800" i="1" dirty="0" smtClean="0"/>
              <a:t>code</a:t>
            </a:r>
            <a:r>
              <a:rPr lang="en-US" sz="2800" dirty="0" smtClean="0"/>
              <a:t>.</a:t>
            </a:r>
            <a:endParaRPr lang="en-US" sz="2800" i="1" dirty="0" smtClean="0"/>
          </a:p>
          <a:p>
            <a:pPr marL="0" indent="0">
              <a:buNone/>
            </a:pPr>
            <a:r>
              <a:rPr lang="en-US" sz="2800" dirty="0" smtClean="0"/>
              <a:t>The console </a:t>
            </a:r>
            <a:r>
              <a:rPr lang="en-US" sz="2800" b="1" dirty="0" smtClean="0"/>
              <a:t>runs in and modifies the same state as the JavaScript on the page</a:t>
            </a:r>
            <a:r>
              <a:rPr lang="en-US" sz="2800" dirty="0" smtClean="0"/>
              <a:t>. Embedded JavaScript is accessible from the console.</a:t>
            </a:r>
          </a:p>
          <a:p>
            <a:pPr marL="0" indent="0">
              <a:buNone/>
            </a:pPr>
            <a:r>
              <a:rPr lang="en-US" sz="2800" dirty="0" smtClean="0"/>
              <a:t>As such, variables declared once can be used later!</a:t>
            </a:r>
          </a:p>
          <a:p>
            <a:r>
              <a:rPr lang="en-US" sz="3200" dirty="0" err="1" smtClean="0">
                <a:latin typeface="Consolas" panose="020B0609020204030204" pitchFamily="49" charset="0"/>
                <a:cs typeface="Consolas" panose="020B0609020204030204" pitchFamily="49" charset="0"/>
              </a:rPr>
              <a:t>var</a:t>
            </a:r>
            <a:r>
              <a:rPr lang="en-US" sz="3200" dirty="0" smtClean="0">
                <a:latin typeface="Consolas" panose="020B0609020204030204" pitchFamily="49" charset="0"/>
                <a:cs typeface="Consolas" panose="020B0609020204030204" pitchFamily="49" charset="0"/>
              </a:rPr>
              <a:t> </a:t>
            </a:r>
            <a:r>
              <a:rPr lang="en-US" sz="3200" dirty="0" err="1" smtClean="0">
                <a:latin typeface="Consolas" panose="020B0609020204030204" pitchFamily="49" charset="0"/>
                <a:cs typeface="Consolas" panose="020B0609020204030204" pitchFamily="49" charset="0"/>
              </a:rPr>
              <a:t>myVariable</a:t>
            </a:r>
            <a:r>
              <a:rPr lang="en-US" sz="3200" dirty="0" smtClean="0">
                <a:latin typeface="Consolas" panose="020B0609020204030204" pitchFamily="49" charset="0"/>
                <a:cs typeface="Consolas" panose="020B0609020204030204" pitchFamily="49" charset="0"/>
              </a:rPr>
              <a:t> = "this is my variable";</a:t>
            </a:r>
          </a:p>
          <a:p>
            <a:r>
              <a:rPr lang="en-US" sz="3200" dirty="0" err="1" smtClean="0">
                <a:latin typeface="Consolas" panose="020B0609020204030204" pitchFamily="49" charset="0"/>
                <a:cs typeface="Consolas" panose="020B0609020204030204" pitchFamily="49" charset="0"/>
              </a:rPr>
              <a:t>myVariable</a:t>
            </a:r>
            <a:r>
              <a:rPr lang="en-US" sz="3200" dirty="0" smtClean="0">
                <a:latin typeface="Consolas" panose="020B0609020204030204" pitchFamily="49" charset="0"/>
                <a:cs typeface="Consolas" panose="020B0609020204030204" pitchFamily="49" charset="0"/>
              </a:rPr>
              <a:t> =&gt; "this is my variable";</a:t>
            </a:r>
          </a:p>
          <a:p>
            <a:pPr marL="0" indent="0">
              <a:buNone/>
            </a:pPr>
            <a:r>
              <a:rPr lang="en-US" sz="2800" dirty="0" smtClean="0">
                <a:cs typeface="Consolas" panose="020B0609020204030204" pitchFamily="49" charset="0"/>
              </a:rPr>
              <a:t>They do not, however, survive a page reload.</a:t>
            </a:r>
          </a:p>
          <a:p>
            <a:pPr marL="0" indent="0">
              <a:buNone/>
            </a:pPr>
            <a:r>
              <a:rPr lang="en-US" sz="1600" i="1" dirty="0" smtClean="0">
                <a:solidFill>
                  <a:schemeClr val="bg1">
                    <a:lumMod val="50000"/>
                  </a:schemeClr>
                </a:solidFill>
                <a:cs typeface="Consolas" panose="020B0609020204030204" pitchFamily="49" charset="0"/>
              </a:rPr>
              <a:t>Advanced: When you set breakpoints in the JavaScript debugger, the console's scope is the same as the scope of the code on the breakpoint itself. This makes it possible to inspect - and modify - variables in the current stack frame! </a:t>
            </a:r>
          </a:p>
          <a:p>
            <a:pPr marL="0" indent="0">
              <a:buNone/>
            </a:pPr>
            <a:endParaRPr lang="en-US" sz="3200" dirty="0" smtClean="0"/>
          </a:p>
        </p:txBody>
      </p:sp>
    </p:spTree>
    <p:extLst>
      <p:ext uri="{BB962C8B-B14F-4D97-AF65-F5344CB8AC3E}">
        <p14:creationId xmlns:p14="http://schemas.microsoft.com/office/powerpoint/2010/main" val="394429240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s15-us2.ixquick.com/cgi-bin/serveimage?url=http:%2F%2Fitsalemmon.files.wordpress.com%2F2013%2F11%2Fone-fish-two-fish.jpg&amp;sp=08e2bd4d3c27b2ad4bf30b2de4275c8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506691" y="3949367"/>
            <a:ext cx="2024101" cy="290863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smtClean="0"/>
              <a:t>More on the Console</a:t>
            </a:r>
            <a:endParaRPr lang="en-US" dirty="0"/>
          </a:p>
        </p:txBody>
      </p:sp>
      <p:sp>
        <p:nvSpPr>
          <p:cNvPr id="3" name="Content Placeholder 2"/>
          <p:cNvSpPr>
            <a:spLocks noGrp="1"/>
          </p:cNvSpPr>
          <p:nvPr>
            <p:ph idx="1"/>
          </p:nvPr>
        </p:nvSpPr>
        <p:spPr/>
        <p:txBody>
          <a:bodyPr>
            <a:normAutofit lnSpcReduction="10000"/>
          </a:bodyPr>
          <a:lstStyle/>
          <a:p>
            <a:pPr marL="0" indent="0">
              <a:buNone/>
            </a:pPr>
            <a:r>
              <a:rPr lang="en-US" sz="2800" dirty="0" smtClean="0"/>
              <a:t>The console will always print the result of the last expression evaluated, but we can manually print messages for us with</a:t>
            </a:r>
          </a:p>
          <a:p>
            <a:pPr marL="0" indent="0" algn="ctr">
              <a:buNone/>
            </a:pPr>
            <a:r>
              <a:rPr lang="en-US" sz="2800" dirty="0" smtClean="0">
                <a:latin typeface="Consolas" panose="020B0609020204030204" pitchFamily="49" charset="0"/>
                <a:cs typeface="Consolas" panose="020B0609020204030204" pitchFamily="49" charset="0"/>
              </a:rPr>
              <a:t>console.log(</a:t>
            </a:r>
            <a:r>
              <a:rPr lang="en-US" sz="2800" i="1" dirty="0" smtClean="0">
                <a:latin typeface="Consolas" panose="020B0609020204030204" pitchFamily="49" charset="0"/>
                <a:cs typeface="Consolas" panose="020B0609020204030204" pitchFamily="49" charset="0"/>
              </a:rPr>
              <a:t>expression</a:t>
            </a:r>
            <a:r>
              <a:rPr lang="en-US" sz="2800" dirty="0" smtClean="0">
                <a:latin typeface="Consolas" panose="020B0609020204030204" pitchFamily="49" charset="0"/>
                <a:cs typeface="Consolas" panose="020B0609020204030204" pitchFamily="49" charset="0"/>
              </a:rPr>
              <a:t>);</a:t>
            </a:r>
          </a:p>
          <a:p>
            <a:pPr marL="0" indent="0">
              <a:buNone/>
            </a:pPr>
            <a:r>
              <a:rPr lang="en-US" sz="2800" dirty="0" smtClean="0"/>
              <a:t>where expression is coerced into a String. Try it (use </a:t>
            </a:r>
            <a:r>
              <a:rPr lang="en-US" sz="2800" u="sng" dirty="0" smtClean="0"/>
              <a:t>shift + enter</a:t>
            </a:r>
            <a:r>
              <a:rPr lang="en-US" sz="2800" dirty="0" smtClean="0"/>
              <a:t> to start a new line in the console):</a:t>
            </a:r>
          </a:p>
          <a:p>
            <a:r>
              <a:rPr lang="en-US" sz="2800" dirty="0" smtClean="0">
                <a:latin typeface="Consolas" panose="020B0609020204030204" pitchFamily="49" charset="0"/>
                <a:cs typeface="Consolas" panose="020B0609020204030204" pitchFamily="49" charset="0"/>
              </a:rPr>
              <a:t>console.log(1 + "fish");</a:t>
            </a:r>
            <a:br>
              <a:rPr lang="en-US" sz="2800" dirty="0" smtClean="0">
                <a:latin typeface="Consolas" panose="020B0609020204030204" pitchFamily="49" charset="0"/>
                <a:cs typeface="Consolas" panose="020B0609020204030204" pitchFamily="49" charset="0"/>
              </a:rPr>
            </a:br>
            <a:r>
              <a:rPr lang="en-US" sz="2800" dirty="0" smtClean="0">
                <a:latin typeface="Consolas" panose="020B0609020204030204" pitchFamily="49" charset="0"/>
                <a:cs typeface="Consolas" panose="020B0609020204030204" pitchFamily="49" charset="0"/>
              </a:rPr>
              <a:t>console.log(2 + "fish");</a:t>
            </a:r>
            <a:br>
              <a:rPr lang="en-US" sz="2800" dirty="0" smtClean="0">
                <a:latin typeface="Consolas" panose="020B0609020204030204" pitchFamily="49" charset="0"/>
                <a:cs typeface="Consolas" panose="020B0609020204030204" pitchFamily="49" charset="0"/>
              </a:rPr>
            </a:br>
            <a:r>
              <a:rPr lang="en-US" sz="2800" dirty="0" smtClean="0">
                <a:latin typeface="Consolas" panose="020B0609020204030204" pitchFamily="49" charset="0"/>
                <a:cs typeface="Consolas" panose="020B0609020204030204" pitchFamily="49" charset="0"/>
              </a:rPr>
              <a:t>console.log("red fish");</a:t>
            </a:r>
            <a:br>
              <a:rPr lang="en-US" sz="2800" dirty="0" smtClean="0">
                <a:latin typeface="Consolas" panose="020B0609020204030204" pitchFamily="49" charset="0"/>
                <a:cs typeface="Consolas" panose="020B0609020204030204" pitchFamily="49" charset="0"/>
              </a:rPr>
            </a:br>
            <a:r>
              <a:rPr lang="en-US" sz="2800" dirty="0" smtClean="0">
                <a:latin typeface="Consolas" panose="020B0609020204030204" pitchFamily="49" charset="0"/>
                <a:cs typeface="Consolas" panose="020B0609020204030204" pitchFamily="49" charset="0"/>
              </a:rPr>
              <a:t>console.log("blue fish");</a:t>
            </a:r>
          </a:p>
          <a:p>
            <a:pPr marL="0" indent="0">
              <a:buNone/>
            </a:pPr>
            <a:r>
              <a:rPr lang="en-US" sz="1600" i="1" dirty="0" smtClean="0">
                <a:solidFill>
                  <a:schemeClr val="bg1">
                    <a:lumMod val="50000"/>
                  </a:schemeClr>
                </a:solidFill>
                <a:cs typeface="Consolas" panose="020B0609020204030204" pitchFamily="49" charset="0"/>
              </a:rPr>
              <a:t>Advanced: On older versions of Internet Explorer (9 and below), the console </a:t>
            </a:r>
            <a:br>
              <a:rPr lang="en-US" sz="1600" i="1" dirty="0" smtClean="0">
                <a:solidFill>
                  <a:schemeClr val="bg1">
                    <a:lumMod val="50000"/>
                  </a:schemeClr>
                </a:solidFill>
                <a:cs typeface="Consolas" panose="020B0609020204030204" pitchFamily="49" charset="0"/>
              </a:rPr>
            </a:br>
            <a:r>
              <a:rPr lang="en-US" sz="1600" i="1" dirty="0" smtClean="0">
                <a:solidFill>
                  <a:schemeClr val="bg1">
                    <a:lumMod val="50000"/>
                  </a:schemeClr>
                </a:solidFill>
                <a:cs typeface="Consolas" panose="020B0609020204030204" pitchFamily="49" charset="0"/>
              </a:rPr>
              <a:t>object is undefined unless the console itself is actually open.  </a:t>
            </a:r>
          </a:p>
        </p:txBody>
      </p:sp>
    </p:spTree>
    <p:extLst>
      <p:ext uri="{BB962C8B-B14F-4D97-AF65-F5344CB8AC3E}">
        <p14:creationId xmlns:p14="http://schemas.microsoft.com/office/powerpoint/2010/main" val="322434250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Concept:</a:t>
            </a:r>
            <a:r>
              <a:rPr lang="en-US" dirty="0" smtClean="0"/>
              <a:t> </a:t>
            </a:r>
            <a:r>
              <a:rPr lang="en-US" i="1" dirty="0" smtClean="0"/>
              <a:t>if</a:t>
            </a:r>
            <a:r>
              <a:rPr lang="en-US" dirty="0" smtClean="0"/>
              <a:t> control flow statement</a:t>
            </a:r>
            <a:endParaRPr lang="en-US" b="1" dirty="0"/>
          </a:p>
        </p:txBody>
      </p:sp>
      <p:sp>
        <p:nvSpPr>
          <p:cNvPr id="3" name="Content Placeholder 2"/>
          <p:cNvSpPr>
            <a:spLocks noGrp="1"/>
          </p:cNvSpPr>
          <p:nvPr>
            <p:ph idx="1"/>
          </p:nvPr>
        </p:nvSpPr>
        <p:spPr>
          <a:xfrm>
            <a:off x="1097280" y="1845732"/>
            <a:ext cx="10058400" cy="4622523"/>
          </a:xfrm>
        </p:spPr>
        <p:txBody>
          <a:bodyPr>
            <a:normAutofit fontScale="92500" lnSpcReduction="10000"/>
          </a:bodyPr>
          <a:lstStyle/>
          <a:p>
            <a:pPr marL="0" indent="0">
              <a:buNone/>
            </a:pPr>
            <a:r>
              <a:rPr lang="en-US" sz="2800" dirty="0" smtClean="0"/>
              <a:t>The </a:t>
            </a:r>
            <a:r>
              <a:rPr lang="en-US" sz="2800" i="1" dirty="0" smtClean="0"/>
              <a:t>if</a:t>
            </a:r>
            <a:r>
              <a:rPr lang="en-US" sz="2800" dirty="0" smtClean="0"/>
              <a:t> statement evaluates a given expression, and executes a statement if that expression is truthy.</a:t>
            </a:r>
          </a:p>
          <a:p>
            <a:pPr marL="0" indent="0" algn="ctr">
              <a:buNone/>
            </a:pPr>
            <a:r>
              <a:rPr lang="en-US" sz="3200" dirty="0" smtClean="0">
                <a:latin typeface="Consolas" panose="020B0609020204030204" pitchFamily="49" charset="0"/>
                <a:cs typeface="Consolas" panose="020B0609020204030204" pitchFamily="49" charset="0"/>
              </a:rPr>
              <a:t>if (</a:t>
            </a:r>
            <a:r>
              <a:rPr lang="en-US" sz="3200" i="1" dirty="0" smtClean="0">
                <a:latin typeface="Consolas" panose="020B0609020204030204" pitchFamily="49" charset="0"/>
                <a:cs typeface="Consolas" panose="020B0609020204030204" pitchFamily="49" charset="0"/>
              </a:rPr>
              <a:t>expression</a:t>
            </a:r>
            <a:r>
              <a:rPr lang="en-US" sz="3200" dirty="0" smtClean="0">
                <a:latin typeface="Consolas" panose="020B0609020204030204" pitchFamily="49" charset="0"/>
                <a:cs typeface="Consolas" panose="020B0609020204030204" pitchFamily="49" charset="0"/>
              </a:rPr>
              <a:t>) </a:t>
            </a:r>
            <a:r>
              <a:rPr lang="en-US" sz="3200" i="1" dirty="0" smtClean="0">
                <a:latin typeface="Consolas" panose="020B0609020204030204" pitchFamily="49" charset="0"/>
                <a:cs typeface="Consolas" panose="020B0609020204030204" pitchFamily="49" charset="0"/>
              </a:rPr>
              <a:t>statement</a:t>
            </a:r>
          </a:p>
          <a:p>
            <a:r>
              <a:rPr lang="en-US" sz="2600" dirty="0" smtClean="0">
                <a:latin typeface="Consolas" panose="020B0609020204030204" pitchFamily="49" charset="0"/>
                <a:cs typeface="Consolas" panose="020B0609020204030204" pitchFamily="49" charset="0"/>
              </a:rPr>
              <a:t>if(true) console.log("true is true");</a:t>
            </a:r>
          </a:p>
          <a:p>
            <a:r>
              <a:rPr lang="en-US" sz="2600" dirty="0" err="1" smtClean="0">
                <a:latin typeface="Consolas" panose="020B0609020204030204" pitchFamily="49" charset="0"/>
                <a:cs typeface="Consolas" panose="020B0609020204030204" pitchFamily="49" charset="0"/>
              </a:rPr>
              <a:t>var</a:t>
            </a:r>
            <a:r>
              <a:rPr lang="en-US" sz="2600" dirty="0" smtClean="0">
                <a:latin typeface="Consolas" panose="020B0609020204030204" pitchFamily="49" charset="0"/>
                <a:cs typeface="Consolas" panose="020B0609020204030204" pitchFamily="49" charset="0"/>
              </a:rPr>
              <a:t> </a:t>
            </a:r>
            <a:r>
              <a:rPr lang="en-US" sz="2600" dirty="0" err="1" smtClean="0">
                <a:latin typeface="Consolas" panose="020B0609020204030204" pitchFamily="49" charset="0"/>
                <a:cs typeface="Consolas" panose="020B0609020204030204" pitchFamily="49" charset="0"/>
              </a:rPr>
              <a:t>myCondition</a:t>
            </a:r>
            <a:r>
              <a:rPr lang="en-US" sz="2600" dirty="0" smtClean="0">
                <a:latin typeface="Consolas" panose="020B0609020204030204" pitchFamily="49" charset="0"/>
                <a:cs typeface="Consolas" panose="020B0609020204030204" pitchFamily="49" charset="0"/>
              </a:rPr>
              <a:t> = "healthy";</a:t>
            </a:r>
            <a:br>
              <a:rPr lang="en-US" sz="2600" dirty="0" smtClean="0">
                <a:latin typeface="Consolas" panose="020B0609020204030204" pitchFamily="49" charset="0"/>
                <a:cs typeface="Consolas" panose="020B0609020204030204" pitchFamily="49" charset="0"/>
              </a:rPr>
            </a:br>
            <a:r>
              <a:rPr lang="en-US" sz="2600" dirty="0" smtClean="0">
                <a:latin typeface="Consolas" panose="020B0609020204030204" pitchFamily="49" charset="0"/>
                <a:cs typeface="Consolas" panose="020B0609020204030204" pitchFamily="49" charset="0"/>
              </a:rPr>
              <a:t>if(</a:t>
            </a:r>
            <a:r>
              <a:rPr lang="en-US" sz="2600" dirty="0" err="1" smtClean="0">
                <a:latin typeface="Consolas" panose="020B0609020204030204" pitchFamily="49" charset="0"/>
                <a:cs typeface="Consolas" panose="020B0609020204030204" pitchFamily="49" charset="0"/>
              </a:rPr>
              <a:t>myCondition</a:t>
            </a:r>
            <a:r>
              <a:rPr lang="en-US" sz="2600" dirty="0" smtClean="0">
                <a:latin typeface="Consolas" panose="020B0609020204030204" pitchFamily="49" charset="0"/>
                <a:cs typeface="Consolas" panose="020B0609020204030204" pitchFamily="49" charset="0"/>
              </a:rPr>
              <a:t> === "sick" || </a:t>
            </a:r>
            <a:r>
              <a:rPr lang="en-US" sz="2600" dirty="0" err="1" smtClean="0">
                <a:latin typeface="Consolas" panose="020B0609020204030204" pitchFamily="49" charset="0"/>
                <a:cs typeface="Consolas" panose="020B0609020204030204" pitchFamily="49" charset="0"/>
              </a:rPr>
              <a:t>myCondition</a:t>
            </a:r>
            <a:r>
              <a:rPr lang="en-US" sz="2600" dirty="0" smtClean="0">
                <a:latin typeface="Consolas" panose="020B0609020204030204" pitchFamily="49" charset="0"/>
                <a:cs typeface="Consolas" panose="020B0609020204030204" pitchFamily="49" charset="0"/>
              </a:rPr>
              <a:t> === "dirty") </a:t>
            </a:r>
            <a:br>
              <a:rPr lang="en-US" sz="2600" dirty="0" smtClean="0">
                <a:latin typeface="Consolas" panose="020B0609020204030204" pitchFamily="49" charset="0"/>
                <a:cs typeface="Consolas" panose="020B0609020204030204" pitchFamily="49" charset="0"/>
              </a:rPr>
            </a:br>
            <a:r>
              <a:rPr lang="en-US" sz="2600" dirty="0" smtClean="0">
                <a:latin typeface="Consolas" panose="020B0609020204030204" pitchFamily="49" charset="0"/>
                <a:cs typeface="Consolas" panose="020B0609020204030204" pitchFamily="49" charset="0"/>
              </a:rPr>
              <a:t>    console.log("don't touch me");</a:t>
            </a:r>
          </a:p>
          <a:p>
            <a:r>
              <a:rPr lang="en-US" sz="2600" dirty="0" err="1" smtClean="0">
                <a:latin typeface="Consolas" panose="020B0609020204030204" pitchFamily="49" charset="0"/>
                <a:cs typeface="Consolas" panose="020B0609020204030204" pitchFamily="49" charset="0"/>
              </a:rPr>
              <a:t>var</a:t>
            </a:r>
            <a:r>
              <a:rPr lang="en-US" sz="2600" dirty="0" smtClean="0">
                <a:latin typeface="Consolas" panose="020B0609020204030204" pitchFamily="49" charset="0"/>
                <a:cs typeface="Consolas" panose="020B0609020204030204" pitchFamily="49" charset="0"/>
              </a:rPr>
              <a:t> number = 8675309;</a:t>
            </a:r>
            <a:br>
              <a:rPr lang="en-US" sz="2600" dirty="0" smtClean="0">
                <a:latin typeface="Consolas" panose="020B0609020204030204" pitchFamily="49" charset="0"/>
                <a:cs typeface="Consolas" panose="020B0609020204030204" pitchFamily="49" charset="0"/>
              </a:rPr>
            </a:br>
            <a:r>
              <a:rPr lang="en-US" sz="2600" dirty="0" smtClean="0">
                <a:latin typeface="Consolas" panose="020B0609020204030204" pitchFamily="49" charset="0"/>
                <a:cs typeface="Consolas" panose="020B0609020204030204" pitchFamily="49" charset="0"/>
              </a:rPr>
              <a:t>if(number &lt; 0) {</a:t>
            </a:r>
            <a:br>
              <a:rPr lang="en-US" sz="2600" dirty="0" smtClean="0">
                <a:latin typeface="Consolas" panose="020B0609020204030204" pitchFamily="49" charset="0"/>
                <a:cs typeface="Consolas" panose="020B0609020204030204" pitchFamily="49" charset="0"/>
              </a:rPr>
            </a:br>
            <a:r>
              <a:rPr lang="en-US" sz="2600" dirty="0" smtClean="0">
                <a:latin typeface="Consolas" panose="020B0609020204030204" pitchFamily="49" charset="0"/>
                <a:cs typeface="Consolas" panose="020B0609020204030204" pitchFamily="49" charset="0"/>
              </a:rPr>
              <a:t>    console.log("psych!");</a:t>
            </a:r>
            <a:br>
              <a:rPr lang="en-US" sz="2600" dirty="0" smtClean="0">
                <a:latin typeface="Consolas" panose="020B0609020204030204" pitchFamily="49" charset="0"/>
                <a:cs typeface="Consolas" panose="020B0609020204030204" pitchFamily="49" charset="0"/>
              </a:rPr>
            </a:br>
            <a:r>
              <a:rPr lang="en-US" sz="2600" dirty="0" smtClean="0">
                <a:latin typeface="Consolas" panose="020B0609020204030204" pitchFamily="49" charset="0"/>
                <a:cs typeface="Consolas" panose="020B0609020204030204" pitchFamily="49" charset="0"/>
              </a:rPr>
              <a:t>    console.log("that's the wrong number!");</a:t>
            </a:r>
            <a:br>
              <a:rPr lang="en-US" sz="2600" dirty="0" smtClean="0">
                <a:latin typeface="Consolas" panose="020B0609020204030204" pitchFamily="49" charset="0"/>
                <a:cs typeface="Consolas" panose="020B0609020204030204" pitchFamily="49" charset="0"/>
              </a:rPr>
            </a:br>
            <a:r>
              <a:rPr lang="en-US" sz="2600" dirty="0" smtClean="0">
                <a:latin typeface="Consolas" panose="020B0609020204030204" pitchFamily="49" charset="0"/>
                <a:cs typeface="Consolas" panose="020B0609020204030204" pitchFamily="49" charset="0"/>
              </a:rPr>
              <a:t>}</a:t>
            </a:r>
          </a:p>
          <a:p>
            <a:pPr marL="0" indent="0">
              <a:buNone/>
            </a:pPr>
            <a:endParaRPr lang="en-US" sz="2600" dirty="0" smtClean="0">
              <a:latin typeface="Consolas" panose="020B0609020204030204" pitchFamily="49" charset="0"/>
              <a:cs typeface="Consolas" panose="020B0609020204030204" pitchFamily="49" charset="0"/>
            </a:endParaRPr>
          </a:p>
          <a:p>
            <a:pPr marL="0" indent="0">
              <a:buNone/>
            </a:pPr>
            <a:endParaRPr lang="en-US" sz="260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84253026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Wait, what's a </a:t>
            </a:r>
            <a:r>
              <a:rPr lang="en-US" i="1" dirty="0" smtClean="0"/>
              <a:t>statement</a:t>
            </a:r>
            <a:r>
              <a:rPr lang="en-US" dirty="0" smtClean="0"/>
              <a:t> again?</a:t>
            </a:r>
            <a:endParaRPr lang="en-US" dirty="0"/>
          </a:p>
        </p:txBody>
      </p:sp>
      <p:sp>
        <p:nvSpPr>
          <p:cNvPr id="3" name="Content Placeholder 2"/>
          <p:cNvSpPr>
            <a:spLocks noGrp="1"/>
          </p:cNvSpPr>
          <p:nvPr>
            <p:ph idx="1"/>
          </p:nvPr>
        </p:nvSpPr>
        <p:spPr>
          <a:xfrm>
            <a:off x="1097280" y="1845734"/>
            <a:ext cx="10058400" cy="1515533"/>
          </a:xfrm>
        </p:spPr>
        <p:txBody>
          <a:bodyPr>
            <a:normAutofit lnSpcReduction="10000"/>
          </a:bodyPr>
          <a:lstStyle/>
          <a:p>
            <a:pPr marL="0" indent="0">
              <a:buNone/>
            </a:pPr>
            <a:r>
              <a:rPr lang="en-US" sz="3200" dirty="0" smtClean="0"/>
              <a:t>(Nobody really knows what a statement is.)</a:t>
            </a:r>
          </a:p>
          <a:p>
            <a:pPr marL="0" indent="0">
              <a:buNone/>
            </a:pPr>
            <a:r>
              <a:rPr lang="en-US" sz="3200" b="1" dirty="0" smtClean="0"/>
              <a:t>Some expressions are statements, but not all statements are expressions.</a:t>
            </a:r>
            <a:endParaRPr lang="en-US" sz="3200" b="1" dirty="0"/>
          </a:p>
        </p:txBody>
      </p:sp>
      <p:sp>
        <p:nvSpPr>
          <p:cNvPr id="11" name="Oval 10"/>
          <p:cNvSpPr/>
          <p:nvPr/>
        </p:nvSpPr>
        <p:spPr>
          <a:xfrm>
            <a:off x="5964737" y="3005666"/>
            <a:ext cx="5190943" cy="315806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3657133" y="3005666"/>
            <a:ext cx="5190943" cy="315806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9091711" y="4076865"/>
            <a:ext cx="1953902" cy="1569660"/>
          </a:xfrm>
          <a:prstGeom prst="rect">
            <a:avLst/>
          </a:prstGeom>
          <a:noFill/>
        </p:spPr>
        <p:txBody>
          <a:bodyPr wrap="square" rtlCol="0">
            <a:spAutoFit/>
          </a:bodyPr>
          <a:lstStyle/>
          <a:p>
            <a:r>
              <a:rPr lang="en-US" sz="2400" b="1" dirty="0" smtClean="0"/>
              <a:t>Expressions</a:t>
            </a:r>
          </a:p>
          <a:p>
            <a:r>
              <a:rPr lang="en-US" dirty="0" smtClean="0"/>
              <a:t>Expressions that only have a value</a:t>
            </a:r>
            <a:br>
              <a:rPr lang="en-US" dirty="0" smtClean="0"/>
            </a:br>
            <a:r>
              <a:rPr lang="en-US" dirty="0" smtClean="0"/>
              <a:t/>
            </a:r>
            <a:br>
              <a:rPr lang="en-US" dirty="0" smtClean="0"/>
            </a:br>
            <a:r>
              <a:rPr lang="en-US" dirty="0" smtClean="0">
                <a:latin typeface="Consolas" panose="020B0609020204030204" pitchFamily="49" charset="0"/>
                <a:cs typeface="Consolas" panose="020B0609020204030204" pitchFamily="49" charset="0"/>
              </a:rPr>
              <a:t>"</a:t>
            </a:r>
            <a:r>
              <a:rPr lang="en-US" dirty="0" err="1" smtClean="0">
                <a:latin typeface="Consolas" panose="020B0609020204030204" pitchFamily="49" charset="0"/>
                <a:cs typeface="Consolas" panose="020B0609020204030204" pitchFamily="49" charset="0"/>
              </a:rPr>
              <a:t>asdf</a:t>
            </a:r>
            <a:r>
              <a:rPr lang="en-US" dirty="0" smtClean="0">
                <a:latin typeface="Consolas" panose="020B0609020204030204" pitchFamily="49" charset="0"/>
                <a:cs typeface="Consolas" panose="020B0609020204030204" pitchFamily="49" charset="0"/>
              </a:rPr>
              <a:t>"</a:t>
            </a:r>
            <a:endParaRPr lang="en-US" dirty="0">
              <a:latin typeface="Consolas" panose="020B0609020204030204" pitchFamily="49" charset="0"/>
              <a:cs typeface="Consolas" panose="020B0609020204030204" pitchFamily="49" charset="0"/>
            </a:endParaRPr>
          </a:p>
        </p:txBody>
      </p:sp>
      <p:sp>
        <p:nvSpPr>
          <p:cNvPr id="14" name="TextBox 13"/>
          <p:cNvSpPr txBox="1"/>
          <p:nvPr/>
        </p:nvSpPr>
        <p:spPr>
          <a:xfrm>
            <a:off x="6487263" y="3922976"/>
            <a:ext cx="1953902" cy="1323439"/>
          </a:xfrm>
          <a:prstGeom prst="rect">
            <a:avLst/>
          </a:prstGeom>
          <a:noFill/>
        </p:spPr>
        <p:txBody>
          <a:bodyPr wrap="square" rtlCol="0">
            <a:spAutoFit/>
          </a:bodyPr>
          <a:lstStyle/>
          <a:p>
            <a:pPr algn="ctr"/>
            <a:r>
              <a:rPr lang="en-US" sz="2000" dirty="0" smtClean="0"/>
              <a:t>Expressions with Side Effects</a:t>
            </a:r>
            <a:br>
              <a:rPr lang="en-US" sz="2000" dirty="0" smtClean="0"/>
            </a:br>
            <a:r>
              <a:rPr lang="en-US" sz="2000" dirty="0" smtClean="0"/>
              <a:t/>
            </a:r>
            <a:br>
              <a:rPr lang="en-US" sz="2000" dirty="0" smtClean="0"/>
            </a:br>
            <a:r>
              <a:rPr lang="en-US" sz="2000" dirty="0" smtClean="0">
                <a:latin typeface="Consolas" panose="020B0609020204030204" pitchFamily="49" charset="0"/>
                <a:cs typeface="Consolas" panose="020B0609020204030204" pitchFamily="49" charset="0"/>
              </a:rPr>
              <a:t>a = "b"</a:t>
            </a:r>
            <a:endParaRPr lang="en-US" sz="2000" dirty="0">
              <a:latin typeface="Consolas" panose="020B0609020204030204" pitchFamily="49" charset="0"/>
              <a:cs typeface="Consolas" panose="020B0609020204030204" pitchFamily="49" charset="0"/>
            </a:endParaRPr>
          </a:p>
        </p:txBody>
      </p:sp>
      <p:sp>
        <p:nvSpPr>
          <p:cNvPr id="15" name="TextBox 14"/>
          <p:cNvSpPr txBox="1"/>
          <p:nvPr/>
        </p:nvSpPr>
        <p:spPr>
          <a:xfrm>
            <a:off x="3833984" y="4076864"/>
            <a:ext cx="1953902" cy="1569660"/>
          </a:xfrm>
          <a:prstGeom prst="rect">
            <a:avLst/>
          </a:prstGeom>
          <a:noFill/>
        </p:spPr>
        <p:txBody>
          <a:bodyPr wrap="square" rtlCol="0">
            <a:spAutoFit/>
          </a:bodyPr>
          <a:lstStyle/>
          <a:p>
            <a:pPr algn="r"/>
            <a:r>
              <a:rPr lang="en-US" sz="2400" b="1" dirty="0" smtClean="0"/>
              <a:t>Statements</a:t>
            </a:r>
          </a:p>
          <a:p>
            <a:pPr algn="r"/>
            <a:r>
              <a:rPr lang="en-US" dirty="0" smtClean="0"/>
              <a:t>Control flow statements</a:t>
            </a:r>
            <a:br>
              <a:rPr lang="en-US" dirty="0" smtClean="0"/>
            </a:br>
            <a:r>
              <a:rPr lang="en-US" dirty="0" smtClean="0"/>
              <a:t>and keywords</a:t>
            </a:r>
            <a:br>
              <a:rPr lang="en-US" dirty="0" smtClean="0"/>
            </a:br>
            <a:r>
              <a:rPr lang="en-US" dirty="0" smtClean="0">
                <a:latin typeface="Consolas" panose="020B0609020204030204" pitchFamily="49" charset="0"/>
                <a:cs typeface="Consolas" panose="020B0609020204030204" pitchFamily="49" charset="0"/>
              </a:rPr>
              <a:t>if</a:t>
            </a:r>
            <a:endParaRPr lang="en-US"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88434735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s</a:t>
            </a:r>
            <a:r>
              <a:rPr lang="en-US" sz="4000" dirty="0" smtClean="0"/>
              <a:t>tatement vs. </a:t>
            </a:r>
            <a:r>
              <a:rPr lang="en-US" sz="4000" i="1" dirty="0" smtClean="0">
                <a:latin typeface="Consolas" panose="020B0609020204030204" pitchFamily="49" charset="0"/>
                <a:cs typeface="Consolas" panose="020B0609020204030204" pitchFamily="49" charset="0"/>
              </a:rPr>
              <a:t>statement</a:t>
            </a:r>
            <a:r>
              <a:rPr lang="en-US" sz="4000" dirty="0">
                <a:latin typeface="+mn-lt"/>
                <a:cs typeface="Consolas" panose="020B0609020204030204" pitchFamily="49" charset="0"/>
              </a:rPr>
              <a:t> </a:t>
            </a:r>
            <a:r>
              <a:rPr lang="en-US" sz="4000" dirty="0" smtClean="0">
                <a:cs typeface="Consolas" panose="020B0609020204030204" pitchFamily="49" charset="0"/>
              </a:rPr>
              <a:t>vs. </a:t>
            </a:r>
            <a:r>
              <a:rPr lang="en-US" sz="4000" i="1" dirty="0" smtClean="0">
                <a:latin typeface="Consolas" panose="020B0609020204030204" pitchFamily="49" charset="0"/>
                <a:cs typeface="Consolas" panose="020B0609020204030204" pitchFamily="49" charset="0"/>
              </a:rPr>
              <a:t>expression</a:t>
            </a:r>
            <a:endParaRPr lang="en-US" sz="4000" i="1" dirty="0">
              <a:latin typeface="Consolas" panose="020B0609020204030204" pitchFamily="49" charset="0"/>
              <a:cs typeface="Consolas" panose="020B0609020204030204" pitchFamily="49" charset="0"/>
            </a:endParaRPr>
          </a:p>
        </p:txBody>
      </p:sp>
      <p:sp>
        <p:nvSpPr>
          <p:cNvPr id="3" name="Content Placeholder 2"/>
          <p:cNvSpPr>
            <a:spLocks noGrp="1"/>
          </p:cNvSpPr>
          <p:nvPr>
            <p:ph idx="1"/>
          </p:nvPr>
        </p:nvSpPr>
        <p:spPr>
          <a:xfrm>
            <a:off x="1097281" y="1845733"/>
            <a:ext cx="3213202" cy="4309533"/>
          </a:xfrm>
        </p:spPr>
        <p:txBody>
          <a:bodyPr>
            <a:normAutofit/>
          </a:bodyPr>
          <a:lstStyle/>
          <a:p>
            <a:pPr marL="0" indent="0" algn="ctr">
              <a:buNone/>
            </a:pPr>
            <a:r>
              <a:rPr lang="en-US" sz="2800" dirty="0">
                <a:latin typeface="Consolas" panose="020B0609020204030204" pitchFamily="49" charset="0"/>
                <a:cs typeface="Consolas" panose="020B0609020204030204" pitchFamily="49" charset="0"/>
              </a:rPr>
              <a:t>if (</a:t>
            </a:r>
            <a:r>
              <a:rPr lang="en-US" sz="2800" i="1" dirty="0">
                <a:latin typeface="Consolas" panose="020B0609020204030204" pitchFamily="49" charset="0"/>
                <a:cs typeface="Consolas" panose="020B0609020204030204" pitchFamily="49" charset="0"/>
              </a:rPr>
              <a:t>expression</a:t>
            </a:r>
            <a:r>
              <a:rPr lang="en-US" sz="2800" dirty="0">
                <a:latin typeface="Consolas" panose="020B0609020204030204" pitchFamily="49" charset="0"/>
                <a:cs typeface="Consolas" panose="020B0609020204030204" pitchFamily="49" charset="0"/>
              </a:rPr>
              <a:t>) </a:t>
            </a:r>
            <a:r>
              <a:rPr lang="en-US" sz="2800" i="1" dirty="0" smtClean="0">
                <a:latin typeface="Consolas" panose="020B0609020204030204" pitchFamily="49" charset="0"/>
                <a:cs typeface="Consolas" panose="020B0609020204030204" pitchFamily="49" charset="0"/>
              </a:rPr>
              <a:t>statement</a:t>
            </a:r>
          </a:p>
          <a:p>
            <a:pPr marL="0" indent="0">
              <a:buNone/>
            </a:pPr>
            <a:r>
              <a:rPr lang="en-US" sz="2400" i="1" dirty="0" smtClean="0">
                <a:latin typeface="Consolas" panose="020B0609020204030204" pitchFamily="49" charset="0"/>
                <a:cs typeface="Consolas" panose="020B0609020204030204" pitchFamily="49" charset="0"/>
              </a:rPr>
              <a:t>expression</a:t>
            </a:r>
            <a:r>
              <a:rPr lang="en-US" sz="2400" dirty="0" smtClean="0">
                <a:cs typeface="Consolas" panose="020B0609020204030204" pitchFamily="49" charset="0"/>
              </a:rPr>
              <a:t> refers to </a:t>
            </a:r>
            <a:r>
              <a:rPr lang="en-US" sz="2400" b="1" dirty="0" smtClean="0">
                <a:cs typeface="Consolas" panose="020B0609020204030204" pitchFamily="49" charset="0"/>
              </a:rPr>
              <a:t>all expressions.</a:t>
            </a:r>
            <a:endParaRPr lang="en-US" sz="2400" dirty="0" smtClean="0">
              <a:cs typeface="Consolas" panose="020B0609020204030204" pitchFamily="49" charset="0"/>
            </a:endParaRPr>
          </a:p>
          <a:p>
            <a:pPr marL="0" indent="0">
              <a:buNone/>
            </a:pPr>
            <a:r>
              <a:rPr lang="en-US" sz="2400" i="1" dirty="0">
                <a:latin typeface="Consolas" panose="020B0609020204030204" pitchFamily="49" charset="0"/>
                <a:cs typeface="Consolas" panose="020B0609020204030204" pitchFamily="49" charset="0"/>
              </a:rPr>
              <a:t>s</a:t>
            </a:r>
            <a:r>
              <a:rPr lang="en-US" sz="2400" i="1" dirty="0" smtClean="0">
                <a:latin typeface="Consolas" panose="020B0609020204030204" pitchFamily="49" charset="0"/>
                <a:cs typeface="Consolas" panose="020B0609020204030204" pitchFamily="49" charset="0"/>
              </a:rPr>
              <a:t>tatement</a:t>
            </a:r>
            <a:r>
              <a:rPr lang="en-US" sz="2400" dirty="0" smtClean="0">
                <a:cs typeface="Consolas" panose="020B0609020204030204" pitchFamily="49" charset="0"/>
              </a:rPr>
              <a:t> refers to </a:t>
            </a:r>
            <a:r>
              <a:rPr lang="en-US" sz="2400" b="1" dirty="0" smtClean="0">
                <a:cs typeface="Consolas" panose="020B0609020204030204" pitchFamily="49" charset="0"/>
              </a:rPr>
              <a:t>all statements.</a:t>
            </a:r>
            <a:endParaRPr lang="en-US" sz="2400" dirty="0" smtClean="0">
              <a:cs typeface="Consolas" panose="020B0609020204030204" pitchFamily="49" charset="0"/>
            </a:endParaRPr>
          </a:p>
          <a:p>
            <a:pPr marL="0" indent="0">
              <a:buNone/>
            </a:pPr>
            <a:r>
              <a:rPr lang="en-US" sz="2400" dirty="0" smtClean="0">
                <a:cs typeface="Consolas" panose="020B0609020204030204" pitchFamily="49" charset="0"/>
              </a:rPr>
              <a:t>Control Flow Statements are statements, but aren't expressions.</a:t>
            </a:r>
          </a:p>
          <a:p>
            <a:pPr marL="0" indent="0">
              <a:buNone/>
            </a:pPr>
            <a:endParaRPr lang="en-US" sz="3200" dirty="0">
              <a:latin typeface="Consolas" panose="020B0609020204030204" pitchFamily="49" charset="0"/>
              <a:cs typeface="Consolas" panose="020B0609020204030204" pitchFamily="49" charset="0"/>
            </a:endParaRPr>
          </a:p>
        </p:txBody>
      </p:sp>
      <p:sp>
        <p:nvSpPr>
          <p:cNvPr id="4" name="Oval 3"/>
          <p:cNvSpPr/>
          <p:nvPr/>
        </p:nvSpPr>
        <p:spPr>
          <a:xfrm>
            <a:off x="6794937" y="2455333"/>
            <a:ext cx="5190943" cy="315806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4487333" y="2455333"/>
            <a:ext cx="5190943" cy="315806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9921911" y="3526532"/>
            <a:ext cx="1953902" cy="1292662"/>
          </a:xfrm>
          <a:prstGeom prst="rect">
            <a:avLst/>
          </a:prstGeom>
          <a:noFill/>
        </p:spPr>
        <p:txBody>
          <a:bodyPr wrap="square" rtlCol="0">
            <a:spAutoFit/>
          </a:bodyPr>
          <a:lstStyle/>
          <a:p>
            <a:r>
              <a:rPr lang="en-US" sz="2400" b="1" dirty="0" smtClean="0"/>
              <a:t>Expressions</a:t>
            </a:r>
          </a:p>
          <a:p>
            <a:r>
              <a:rPr lang="en-US" dirty="0" smtClean="0"/>
              <a:t>Expressions that only have a value</a:t>
            </a:r>
            <a:br>
              <a:rPr lang="en-US" dirty="0" smtClean="0"/>
            </a:br>
            <a:r>
              <a:rPr lang="en-US" dirty="0" smtClean="0">
                <a:latin typeface="Consolas" panose="020B0609020204030204" pitchFamily="49" charset="0"/>
                <a:cs typeface="Consolas" panose="020B0609020204030204" pitchFamily="49" charset="0"/>
              </a:rPr>
              <a:t>"</a:t>
            </a:r>
            <a:r>
              <a:rPr lang="en-US" dirty="0" err="1" smtClean="0">
                <a:latin typeface="Consolas" panose="020B0609020204030204" pitchFamily="49" charset="0"/>
                <a:cs typeface="Consolas" panose="020B0609020204030204" pitchFamily="49" charset="0"/>
              </a:rPr>
              <a:t>asdf</a:t>
            </a:r>
            <a:r>
              <a:rPr lang="en-US" dirty="0" smtClean="0">
                <a:latin typeface="Consolas" panose="020B0609020204030204" pitchFamily="49" charset="0"/>
                <a:cs typeface="Consolas" panose="020B0609020204030204" pitchFamily="49" charset="0"/>
              </a:rPr>
              <a:t>"</a:t>
            </a:r>
            <a:endParaRPr lang="en-US" dirty="0">
              <a:latin typeface="Consolas" panose="020B0609020204030204" pitchFamily="49" charset="0"/>
              <a:cs typeface="Consolas" panose="020B0609020204030204" pitchFamily="49" charset="0"/>
            </a:endParaRPr>
          </a:p>
        </p:txBody>
      </p:sp>
      <p:sp>
        <p:nvSpPr>
          <p:cNvPr id="7" name="TextBox 6"/>
          <p:cNvSpPr txBox="1"/>
          <p:nvPr/>
        </p:nvSpPr>
        <p:spPr>
          <a:xfrm>
            <a:off x="7317463" y="3372643"/>
            <a:ext cx="1953902" cy="1323439"/>
          </a:xfrm>
          <a:prstGeom prst="rect">
            <a:avLst/>
          </a:prstGeom>
          <a:noFill/>
        </p:spPr>
        <p:txBody>
          <a:bodyPr wrap="square" rtlCol="0">
            <a:spAutoFit/>
          </a:bodyPr>
          <a:lstStyle/>
          <a:p>
            <a:pPr algn="ctr"/>
            <a:r>
              <a:rPr lang="en-US" sz="2000" dirty="0" smtClean="0"/>
              <a:t>Expressions with Side Effects</a:t>
            </a:r>
            <a:br>
              <a:rPr lang="en-US" sz="2000" dirty="0" smtClean="0"/>
            </a:br>
            <a:r>
              <a:rPr lang="en-US" sz="2000" dirty="0" smtClean="0"/>
              <a:t/>
            </a:r>
            <a:br>
              <a:rPr lang="en-US" sz="2000" dirty="0" smtClean="0"/>
            </a:br>
            <a:r>
              <a:rPr lang="en-US" sz="2000" dirty="0" smtClean="0">
                <a:latin typeface="Consolas" panose="020B0609020204030204" pitchFamily="49" charset="0"/>
                <a:cs typeface="Consolas" panose="020B0609020204030204" pitchFamily="49" charset="0"/>
              </a:rPr>
              <a:t>a = "b"</a:t>
            </a:r>
            <a:endParaRPr lang="en-US" sz="2000" dirty="0">
              <a:latin typeface="Consolas" panose="020B0609020204030204" pitchFamily="49" charset="0"/>
              <a:cs typeface="Consolas" panose="020B0609020204030204" pitchFamily="49" charset="0"/>
            </a:endParaRPr>
          </a:p>
        </p:txBody>
      </p:sp>
      <p:sp>
        <p:nvSpPr>
          <p:cNvPr id="8" name="TextBox 7"/>
          <p:cNvSpPr txBox="1"/>
          <p:nvPr/>
        </p:nvSpPr>
        <p:spPr>
          <a:xfrm>
            <a:off x="4664184" y="3526531"/>
            <a:ext cx="1953902" cy="1569660"/>
          </a:xfrm>
          <a:prstGeom prst="rect">
            <a:avLst/>
          </a:prstGeom>
          <a:noFill/>
        </p:spPr>
        <p:txBody>
          <a:bodyPr wrap="square" rtlCol="0">
            <a:spAutoFit/>
          </a:bodyPr>
          <a:lstStyle/>
          <a:p>
            <a:pPr algn="r"/>
            <a:r>
              <a:rPr lang="en-US" sz="2400" b="1" dirty="0" smtClean="0"/>
              <a:t>Statements</a:t>
            </a:r>
          </a:p>
          <a:p>
            <a:pPr algn="r"/>
            <a:r>
              <a:rPr lang="en-US" dirty="0" smtClean="0"/>
              <a:t>Control flow</a:t>
            </a:r>
            <a:br>
              <a:rPr lang="en-US" dirty="0" smtClean="0"/>
            </a:br>
            <a:r>
              <a:rPr lang="en-US" dirty="0" smtClean="0"/>
              <a:t> statements and keywords</a:t>
            </a:r>
            <a:br>
              <a:rPr lang="en-US" dirty="0" smtClean="0"/>
            </a:br>
            <a:r>
              <a:rPr lang="en-US" dirty="0" smtClean="0">
                <a:latin typeface="Consolas" panose="020B0609020204030204" pitchFamily="49" charset="0"/>
                <a:cs typeface="Consolas" panose="020B0609020204030204" pitchFamily="49" charset="0"/>
              </a:rPr>
              <a:t>if</a:t>
            </a:r>
            <a:endParaRPr lang="en-US" dirty="0">
              <a:latin typeface="Consolas" panose="020B0609020204030204" pitchFamily="49" charset="0"/>
              <a:cs typeface="Consolas" panose="020B0609020204030204" pitchFamily="49" charset="0"/>
            </a:endParaRPr>
          </a:p>
        </p:txBody>
      </p:sp>
      <p:sp>
        <p:nvSpPr>
          <p:cNvPr id="9" name="TextBox 8"/>
          <p:cNvSpPr txBox="1"/>
          <p:nvPr/>
        </p:nvSpPr>
        <p:spPr>
          <a:xfrm>
            <a:off x="1097281" y="5854045"/>
            <a:ext cx="10016921" cy="369332"/>
          </a:xfrm>
          <a:prstGeom prst="rect">
            <a:avLst/>
          </a:prstGeom>
          <a:noFill/>
        </p:spPr>
        <p:txBody>
          <a:bodyPr wrap="square" rtlCol="0">
            <a:spAutoFit/>
          </a:bodyPr>
          <a:lstStyle/>
          <a:p>
            <a:r>
              <a:rPr lang="en-US" i="1" dirty="0" smtClean="0">
                <a:solidFill>
                  <a:schemeClr val="bg1">
                    <a:lumMod val="50000"/>
                  </a:schemeClr>
                </a:solidFill>
              </a:rPr>
              <a:t>Advanced: the for loop is special and accepts variable initializations in its expressions.</a:t>
            </a:r>
            <a:endParaRPr lang="en-US" i="1" dirty="0">
              <a:solidFill>
                <a:schemeClr val="bg1">
                  <a:lumMod val="50000"/>
                </a:schemeClr>
              </a:solidFill>
            </a:endParaRPr>
          </a:p>
        </p:txBody>
      </p:sp>
    </p:spTree>
    <p:extLst>
      <p:ext uri="{BB962C8B-B14F-4D97-AF65-F5344CB8AC3E}">
        <p14:creationId xmlns:p14="http://schemas.microsoft.com/office/powerpoint/2010/main" val="143599237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smtClean="0"/>
              <a:t>if </a:t>
            </a:r>
            <a:r>
              <a:rPr lang="en-US" dirty="0" smtClean="0"/>
              <a:t>/ </a:t>
            </a:r>
            <a:r>
              <a:rPr lang="en-US" i="1" dirty="0" smtClean="0"/>
              <a:t>else</a:t>
            </a:r>
            <a:endParaRPr lang="en-US" i="1" dirty="0"/>
          </a:p>
        </p:txBody>
      </p:sp>
      <p:sp>
        <p:nvSpPr>
          <p:cNvPr id="3" name="Content Placeholder 2"/>
          <p:cNvSpPr>
            <a:spLocks noGrp="1"/>
          </p:cNvSpPr>
          <p:nvPr>
            <p:ph idx="1"/>
          </p:nvPr>
        </p:nvSpPr>
        <p:spPr>
          <a:xfrm>
            <a:off x="1097280" y="1845732"/>
            <a:ext cx="10058400" cy="4547573"/>
          </a:xfrm>
        </p:spPr>
        <p:txBody>
          <a:bodyPr>
            <a:normAutofit/>
          </a:bodyPr>
          <a:lstStyle/>
          <a:p>
            <a:pPr marL="0" indent="0">
              <a:buNone/>
            </a:pPr>
            <a:r>
              <a:rPr lang="en-US" sz="2400" dirty="0" smtClean="0"/>
              <a:t>We can build on the </a:t>
            </a:r>
            <a:r>
              <a:rPr lang="en-US" sz="2400" i="1" dirty="0" smtClean="0"/>
              <a:t>if</a:t>
            </a:r>
            <a:r>
              <a:rPr lang="en-US" sz="2400" dirty="0" smtClean="0"/>
              <a:t> statement with </a:t>
            </a:r>
            <a:r>
              <a:rPr lang="en-US" sz="2400" i="1" dirty="0" smtClean="0"/>
              <a:t>else</a:t>
            </a:r>
            <a:r>
              <a:rPr lang="en-US" sz="2400" dirty="0" smtClean="0"/>
              <a:t> statements. The </a:t>
            </a:r>
            <a:r>
              <a:rPr lang="en-US" sz="2400" i="1" dirty="0" smtClean="0"/>
              <a:t>else </a:t>
            </a:r>
            <a:r>
              <a:rPr lang="en-US" sz="2400" dirty="0" smtClean="0"/>
              <a:t>statement runs the following statement if the expression was </a:t>
            </a:r>
            <a:r>
              <a:rPr lang="en-US" sz="2400" dirty="0" err="1" smtClean="0"/>
              <a:t>falsy</a:t>
            </a:r>
            <a:r>
              <a:rPr lang="en-US" sz="2400" dirty="0" smtClean="0"/>
              <a:t>.</a:t>
            </a:r>
          </a:p>
          <a:p>
            <a:pPr marL="0" indent="0" algn="ctr">
              <a:buNone/>
            </a:pPr>
            <a:r>
              <a:rPr lang="en-US" sz="2800" dirty="0" smtClean="0">
                <a:latin typeface="Consolas" panose="020B0609020204030204" pitchFamily="49" charset="0"/>
                <a:cs typeface="Consolas" panose="020B0609020204030204" pitchFamily="49" charset="0"/>
              </a:rPr>
              <a:t>if (</a:t>
            </a:r>
            <a:r>
              <a:rPr lang="en-US" sz="2800" i="1" dirty="0" smtClean="0">
                <a:latin typeface="Consolas" panose="020B0609020204030204" pitchFamily="49" charset="0"/>
                <a:cs typeface="Consolas" panose="020B0609020204030204" pitchFamily="49" charset="0"/>
              </a:rPr>
              <a:t>expression</a:t>
            </a:r>
            <a:r>
              <a:rPr lang="en-US" sz="2800" dirty="0" smtClean="0">
                <a:latin typeface="Consolas" panose="020B0609020204030204" pitchFamily="49" charset="0"/>
                <a:cs typeface="Consolas" panose="020B0609020204030204" pitchFamily="49" charset="0"/>
              </a:rPr>
              <a:t>) </a:t>
            </a:r>
            <a:r>
              <a:rPr lang="en-US" sz="2800" i="1" dirty="0" smtClean="0">
                <a:latin typeface="Consolas" panose="020B0609020204030204" pitchFamily="49" charset="0"/>
                <a:cs typeface="Consolas" panose="020B0609020204030204" pitchFamily="49" charset="0"/>
              </a:rPr>
              <a:t>statement</a:t>
            </a:r>
            <a:r>
              <a:rPr lang="en-US" sz="2800" dirty="0" smtClean="0">
                <a:latin typeface="Consolas" panose="020B0609020204030204" pitchFamily="49" charset="0"/>
                <a:cs typeface="Consolas" panose="020B0609020204030204" pitchFamily="49" charset="0"/>
              </a:rPr>
              <a:t> else </a:t>
            </a:r>
            <a:r>
              <a:rPr lang="en-US" sz="2800" i="1" dirty="0" smtClean="0">
                <a:latin typeface="Consolas" panose="020B0609020204030204" pitchFamily="49" charset="0"/>
                <a:cs typeface="Consolas" panose="020B0609020204030204" pitchFamily="49" charset="0"/>
              </a:rPr>
              <a:t>statement</a:t>
            </a:r>
            <a:br>
              <a:rPr lang="en-US" sz="2800" i="1" dirty="0" smtClean="0">
                <a:latin typeface="Consolas" panose="020B0609020204030204" pitchFamily="49" charset="0"/>
                <a:cs typeface="Consolas" panose="020B0609020204030204" pitchFamily="49" charset="0"/>
              </a:rPr>
            </a:br>
            <a:endParaRPr lang="en-US" sz="2800" i="1" dirty="0" smtClean="0">
              <a:latin typeface="Consolas" panose="020B0609020204030204" pitchFamily="49" charset="0"/>
              <a:cs typeface="Consolas" panose="020B0609020204030204" pitchFamily="49" charset="0"/>
            </a:endParaRPr>
          </a:p>
          <a:p>
            <a:r>
              <a:rPr lang="en-US" sz="2800" dirty="0" err="1" smtClean="0">
                <a:latin typeface="Consolas" panose="020B0609020204030204" pitchFamily="49" charset="0"/>
                <a:cs typeface="Consolas" panose="020B0609020204030204" pitchFamily="49" charset="0"/>
              </a:rPr>
              <a:t>var</a:t>
            </a:r>
            <a:r>
              <a:rPr lang="en-US" sz="2800" dirty="0" smtClean="0">
                <a:latin typeface="Consolas" panose="020B0609020204030204" pitchFamily="49" charset="0"/>
                <a:cs typeface="Consolas" panose="020B0609020204030204" pitchFamily="49" charset="0"/>
              </a:rPr>
              <a:t> identity = "</a:t>
            </a:r>
            <a:r>
              <a:rPr lang="en-US" sz="2800" dirty="0" err="1" smtClean="0">
                <a:latin typeface="Consolas" panose="020B0609020204030204" pitchFamily="49" charset="0"/>
                <a:cs typeface="Consolas" panose="020B0609020204030204" pitchFamily="49" charset="0"/>
              </a:rPr>
              <a:t>bruce</a:t>
            </a:r>
            <a:r>
              <a:rPr lang="en-US" sz="2800" dirty="0" smtClean="0">
                <a:latin typeface="Consolas" panose="020B0609020204030204" pitchFamily="49" charset="0"/>
                <a:cs typeface="Consolas" panose="020B0609020204030204" pitchFamily="49" charset="0"/>
              </a:rPr>
              <a:t> </a:t>
            </a:r>
            <a:r>
              <a:rPr lang="en-US" sz="2800" dirty="0" err="1" smtClean="0">
                <a:latin typeface="Consolas" panose="020B0609020204030204" pitchFamily="49" charset="0"/>
                <a:cs typeface="Consolas" panose="020B0609020204030204" pitchFamily="49" charset="0"/>
              </a:rPr>
              <a:t>wayne</a:t>
            </a:r>
            <a:r>
              <a:rPr lang="en-US" sz="2800" dirty="0" smtClean="0">
                <a:latin typeface="Consolas" panose="020B0609020204030204" pitchFamily="49" charset="0"/>
                <a:cs typeface="Consolas" panose="020B0609020204030204" pitchFamily="49" charset="0"/>
              </a:rPr>
              <a:t>";</a:t>
            </a:r>
            <a:br>
              <a:rPr lang="en-US" sz="2800" dirty="0" smtClean="0">
                <a:latin typeface="Consolas" panose="020B0609020204030204" pitchFamily="49" charset="0"/>
                <a:cs typeface="Consolas" panose="020B0609020204030204" pitchFamily="49" charset="0"/>
              </a:rPr>
            </a:br>
            <a:r>
              <a:rPr lang="en-US" sz="2800" dirty="0" smtClean="0">
                <a:latin typeface="Consolas" panose="020B0609020204030204" pitchFamily="49" charset="0"/>
                <a:cs typeface="Consolas" panose="020B0609020204030204" pitchFamily="49" charset="0"/>
              </a:rPr>
              <a:t>if(identity === "</a:t>
            </a:r>
            <a:r>
              <a:rPr lang="en-US" sz="2800" dirty="0" err="1" smtClean="0">
                <a:latin typeface="Consolas" panose="020B0609020204030204" pitchFamily="49" charset="0"/>
                <a:cs typeface="Consolas" panose="020B0609020204030204" pitchFamily="49" charset="0"/>
              </a:rPr>
              <a:t>bruce</a:t>
            </a:r>
            <a:r>
              <a:rPr lang="en-US" sz="2800" dirty="0" smtClean="0">
                <a:latin typeface="Consolas" panose="020B0609020204030204" pitchFamily="49" charset="0"/>
                <a:cs typeface="Consolas" panose="020B0609020204030204" pitchFamily="49" charset="0"/>
              </a:rPr>
              <a:t> </a:t>
            </a:r>
            <a:r>
              <a:rPr lang="en-US" sz="2800" dirty="0" err="1" smtClean="0">
                <a:latin typeface="Consolas" panose="020B0609020204030204" pitchFamily="49" charset="0"/>
                <a:cs typeface="Consolas" panose="020B0609020204030204" pitchFamily="49" charset="0"/>
              </a:rPr>
              <a:t>wayne</a:t>
            </a:r>
            <a:r>
              <a:rPr lang="en-US" sz="2800" dirty="0" smtClean="0">
                <a:latin typeface="Consolas" panose="020B0609020204030204" pitchFamily="49" charset="0"/>
                <a:cs typeface="Consolas" panose="020B0609020204030204" pitchFamily="49" charset="0"/>
              </a:rPr>
              <a:t>") {</a:t>
            </a:r>
            <a:br>
              <a:rPr lang="en-US" sz="2800" dirty="0" smtClean="0">
                <a:latin typeface="Consolas" panose="020B0609020204030204" pitchFamily="49" charset="0"/>
                <a:cs typeface="Consolas" panose="020B0609020204030204" pitchFamily="49" charset="0"/>
              </a:rPr>
            </a:br>
            <a:r>
              <a:rPr lang="en-US" sz="2800" dirty="0" smtClean="0">
                <a:latin typeface="Consolas" panose="020B0609020204030204" pitchFamily="49" charset="0"/>
                <a:cs typeface="Consolas" panose="020B0609020204030204" pitchFamily="49" charset="0"/>
              </a:rPr>
              <a:t>    console.log("I'M BATMAN!");</a:t>
            </a:r>
            <a:br>
              <a:rPr lang="en-US" sz="2800" dirty="0" smtClean="0">
                <a:latin typeface="Consolas" panose="020B0609020204030204" pitchFamily="49" charset="0"/>
                <a:cs typeface="Consolas" panose="020B0609020204030204" pitchFamily="49" charset="0"/>
              </a:rPr>
            </a:br>
            <a:r>
              <a:rPr lang="en-US" sz="2800" dirty="0" smtClean="0">
                <a:latin typeface="Consolas" panose="020B0609020204030204" pitchFamily="49" charset="0"/>
                <a:cs typeface="Consolas" panose="020B0609020204030204" pitchFamily="49" charset="0"/>
              </a:rPr>
              <a:t>} else {</a:t>
            </a:r>
            <a:br>
              <a:rPr lang="en-US" sz="2800" dirty="0" smtClean="0">
                <a:latin typeface="Consolas" panose="020B0609020204030204" pitchFamily="49" charset="0"/>
                <a:cs typeface="Consolas" panose="020B0609020204030204" pitchFamily="49" charset="0"/>
              </a:rPr>
            </a:br>
            <a:r>
              <a:rPr lang="en-US" sz="2800" dirty="0" smtClean="0">
                <a:latin typeface="Consolas" panose="020B0609020204030204" pitchFamily="49" charset="0"/>
                <a:cs typeface="Consolas" panose="020B0609020204030204" pitchFamily="49" charset="0"/>
              </a:rPr>
              <a:t>    console.log("I'M NOT WEARING HOCKEY PADS");</a:t>
            </a:r>
            <a:br>
              <a:rPr lang="en-US" sz="2800" dirty="0" smtClean="0">
                <a:latin typeface="Consolas" panose="020B0609020204030204" pitchFamily="49" charset="0"/>
                <a:cs typeface="Consolas" panose="020B0609020204030204" pitchFamily="49" charset="0"/>
              </a:rPr>
            </a:br>
            <a:r>
              <a:rPr lang="en-US" sz="2800" dirty="0" smtClean="0">
                <a:latin typeface="Consolas" panose="020B0609020204030204" pitchFamily="49" charset="0"/>
                <a:cs typeface="Consolas" panose="020B0609020204030204" pitchFamily="49" charset="0"/>
              </a:rPr>
              <a:t>}</a:t>
            </a:r>
            <a:endParaRPr lang="en-US" sz="3200" dirty="0" smtClean="0">
              <a:latin typeface="Consolas" panose="020B0609020204030204" pitchFamily="49" charset="0"/>
              <a:cs typeface="Consolas" panose="020B0609020204030204" pitchFamily="49" charset="0"/>
            </a:endParaRPr>
          </a:p>
        </p:txBody>
      </p:sp>
      <p:pic>
        <p:nvPicPr>
          <p:cNvPr id="1026" name="Picture 2" descr="http://wac.450f.edgecastcdn.net/80450F/comicsalliance.com/files/2011/09/dk07.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95267" y="3310466"/>
            <a:ext cx="3496733" cy="16226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004548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Expressions Recap</a:t>
            </a:r>
            <a:endParaRPr lang="en-US" dirty="0"/>
          </a:p>
        </p:txBody>
      </p:sp>
      <p:sp>
        <p:nvSpPr>
          <p:cNvPr id="3" name="Content Placeholder 2"/>
          <p:cNvSpPr>
            <a:spLocks noGrp="1"/>
          </p:cNvSpPr>
          <p:nvPr>
            <p:ph idx="1"/>
          </p:nvPr>
        </p:nvSpPr>
        <p:spPr>
          <a:xfrm>
            <a:off x="1097280" y="1845733"/>
            <a:ext cx="10058400" cy="4476689"/>
          </a:xfrm>
        </p:spPr>
        <p:txBody>
          <a:bodyPr>
            <a:normAutofit lnSpcReduction="10000"/>
          </a:bodyPr>
          <a:lstStyle/>
          <a:p>
            <a:pPr marL="0" indent="0">
              <a:buNone/>
            </a:pPr>
            <a:r>
              <a:rPr lang="en-US" sz="2800" dirty="0" smtClean="0"/>
              <a:t>Last time we learned about </a:t>
            </a:r>
            <a:r>
              <a:rPr lang="en-US" sz="2800" b="1" dirty="0" smtClean="0"/>
              <a:t>expressions</a:t>
            </a:r>
            <a:r>
              <a:rPr lang="en-US" sz="2800" dirty="0" smtClean="0"/>
              <a:t>. The simplest expression is the </a:t>
            </a:r>
            <a:r>
              <a:rPr lang="en-US" sz="2800" b="1" dirty="0" smtClean="0"/>
              <a:t>literal</a:t>
            </a:r>
            <a:r>
              <a:rPr lang="en-US" sz="2800" dirty="0" smtClean="0"/>
              <a:t>, and expressions they can be used with </a:t>
            </a:r>
            <a:r>
              <a:rPr lang="en-US" sz="2800" b="1" dirty="0" smtClean="0"/>
              <a:t>operators</a:t>
            </a:r>
            <a:r>
              <a:rPr lang="en-US" sz="2800" dirty="0" smtClean="0"/>
              <a:t> to form </a:t>
            </a:r>
            <a:r>
              <a:rPr lang="en-US" sz="2800" b="1" dirty="0" smtClean="0"/>
              <a:t>new expressions</a:t>
            </a:r>
            <a:r>
              <a:rPr lang="en-US" sz="2800" dirty="0" smtClean="0"/>
              <a:t>. All expressions are </a:t>
            </a:r>
            <a:r>
              <a:rPr lang="en-US" sz="2800" b="1" dirty="0" smtClean="0"/>
              <a:t>truthy</a:t>
            </a:r>
            <a:r>
              <a:rPr lang="en-US" sz="2800" dirty="0" smtClean="0"/>
              <a:t> or </a:t>
            </a:r>
            <a:r>
              <a:rPr lang="en-US" sz="2800" b="1" dirty="0" err="1" smtClean="0"/>
              <a:t>falsy</a:t>
            </a:r>
            <a:r>
              <a:rPr lang="en-US" sz="2800" b="1" dirty="0" smtClean="0"/>
              <a:t>.</a:t>
            </a:r>
            <a:endParaRPr lang="en-US" sz="2800" dirty="0" smtClean="0"/>
          </a:p>
          <a:p>
            <a:r>
              <a:rPr lang="en-US" sz="2800" dirty="0" smtClean="0">
                <a:latin typeface="Consolas" panose="020B0609020204030204" pitchFamily="49" charset="0"/>
                <a:cs typeface="Consolas" panose="020B0609020204030204" pitchFamily="49" charset="0"/>
              </a:rPr>
              <a:t>1 + 2 - "3" =&gt; 0</a:t>
            </a:r>
          </a:p>
          <a:p>
            <a:r>
              <a:rPr lang="en-US" sz="2800" dirty="0" smtClean="0">
                <a:latin typeface="Consolas" panose="020B0609020204030204" pitchFamily="49" charset="0"/>
                <a:cs typeface="Consolas" panose="020B0609020204030204" pitchFamily="49" charset="0"/>
              </a:rPr>
              <a:t>"I'm a string" + true =&gt; "I'm a </a:t>
            </a:r>
            <a:r>
              <a:rPr lang="en-US" sz="2800" dirty="0" err="1" smtClean="0">
                <a:latin typeface="Consolas" panose="020B0609020204030204" pitchFamily="49" charset="0"/>
                <a:cs typeface="Consolas" panose="020B0609020204030204" pitchFamily="49" charset="0"/>
              </a:rPr>
              <a:t>stringtrue</a:t>
            </a:r>
            <a:r>
              <a:rPr lang="en-US" sz="2800" dirty="0" smtClean="0">
                <a:latin typeface="Consolas" panose="020B0609020204030204" pitchFamily="49" charset="0"/>
                <a:cs typeface="Consolas" panose="020B0609020204030204" pitchFamily="49" charset="0"/>
              </a:rPr>
              <a:t>"</a:t>
            </a:r>
          </a:p>
          <a:p>
            <a:r>
              <a:rPr lang="en-US" sz="2800" dirty="0" smtClean="0">
                <a:latin typeface="Consolas" panose="020B0609020204030204" pitchFamily="49" charset="0"/>
                <a:cs typeface="Consolas" panose="020B0609020204030204" pitchFamily="49" charset="0"/>
              </a:rPr>
              <a:t>!!0 &amp;&amp; !!1 =&gt; false</a:t>
            </a:r>
          </a:p>
          <a:p>
            <a:r>
              <a:rPr lang="en-US" sz="2800" dirty="0" smtClean="0">
                <a:latin typeface="Consolas" panose="020B0609020204030204" pitchFamily="49" charset="0"/>
                <a:cs typeface="Consolas" panose="020B0609020204030204" pitchFamily="49" charset="0"/>
              </a:rPr>
              <a:t>(("" &amp;&amp; true) + "glue") || false =&gt; "glue"</a:t>
            </a:r>
          </a:p>
          <a:p>
            <a:r>
              <a:rPr lang="en-US" sz="2800" dirty="0" smtClean="0">
                <a:latin typeface="Consolas" panose="020B0609020204030204" pitchFamily="49" charset="0"/>
                <a:cs typeface="Consolas" panose="020B0609020204030204" pitchFamily="49" charset="0"/>
              </a:rPr>
              <a:t>(true === "true") =&gt; false</a:t>
            </a:r>
          </a:p>
          <a:p>
            <a:pPr marL="0" indent="0">
              <a:buNone/>
            </a:pPr>
            <a:r>
              <a:rPr lang="en-US" sz="2800" dirty="0" smtClean="0">
                <a:cs typeface="Consolas" panose="020B0609020204030204" pitchFamily="49" charset="0"/>
              </a:rPr>
              <a:t>The list: </a:t>
            </a:r>
            <a:r>
              <a:rPr lang="en-US" sz="2800" dirty="0" smtClean="0">
                <a:latin typeface="Consolas" panose="020B0609020204030204" pitchFamily="49" charset="0"/>
                <a:cs typeface="Consolas" panose="020B0609020204030204" pitchFamily="49" charset="0"/>
              </a:rPr>
              <a:t>+ - / * % () &amp;&amp; || ! == === != !== &gt; &lt; &gt;= &lt;=</a:t>
            </a:r>
            <a:endParaRPr lang="en-US" sz="280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4179724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down)">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wipe(down)">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wipe(down)">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wipe(down)">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wipe(down)">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wipe(down)">
                                      <p:cBhvr>
                                        <p:cTn id="3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Concept:</a:t>
            </a:r>
            <a:r>
              <a:rPr lang="en-US" dirty="0" smtClean="0"/>
              <a:t> Ternary Operator</a:t>
            </a:r>
            <a:endParaRPr lang="en-US" b="1" dirty="0"/>
          </a:p>
        </p:txBody>
      </p:sp>
      <p:sp>
        <p:nvSpPr>
          <p:cNvPr id="3" name="Content Placeholder 2"/>
          <p:cNvSpPr>
            <a:spLocks noGrp="1"/>
          </p:cNvSpPr>
          <p:nvPr>
            <p:ph idx="1"/>
          </p:nvPr>
        </p:nvSpPr>
        <p:spPr>
          <a:xfrm>
            <a:off x="1097280" y="1845734"/>
            <a:ext cx="10277856" cy="4509670"/>
          </a:xfrm>
        </p:spPr>
        <p:txBody>
          <a:bodyPr>
            <a:normAutofit/>
          </a:bodyPr>
          <a:lstStyle/>
          <a:p>
            <a:pPr marL="0" indent="0">
              <a:buNone/>
            </a:pPr>
            <a:r>
              <a:rPr lang="en-US" sz="3200" dirty="0" smtClean="0"/>
              <a:t>The Ternary operator lets us effectively use </a:t>
            </a:r>
            <a:r>
              <a:rPr lang="en-US" sz="3200" i="1" dirty="0" smtClean="0"/>
              <a:t>if </a:t>
            </a:r>
            <a:r>
              <a:rPr lang="en-US" sz="3200" b="1" dirty="0" smtClean="0"/>
              <a:t>in an expression</a:t>
            </a:r>
            <a:r>
              <a:rPr lang="en-US" sz="3200" dirty="0" smtClean="0"/>
              <a:t>. It is often called the "shorthand if".</a:t>
            </a:r>
          </a:p>
          <a:p>
            <a:pPr marL="0" indent="0" algn="ctr">
              <a:buNone/>
            </a:pPr>
            <a:r>
              <a:rPr lang="en-US" sz="3200" dirty="0" smtClean="0">
                <a:solidFill>
                  <a:schemeClr val="tx1"/>
                </a:solidFill>
                <a:latin typeface="Consolas" panose="020B0609020204030204" pitchFamily="49" charset="0"/>
                <a:cs typeface="Consolas" panose="020B0609020204030204" pitchFamily="49" charset="0"/>
              </a:rPr>
              <a:t>expression1 ? expression2 : expression3</a:t>
            </a:r>
          </a:p>
          <a:p>
            <a:pPr marL="0" indent="0">
              <a:buNone/>
            </a:pPr>
            <a:r>
              <a:rPr lang="en-US" sz="3200" dirty="0" smtClean="0">
                <a:solidFill>
                  <a:schemeClr val="tx1"/>
                </a:solidFill>
                <a:cs typeface="Consolas" panose="020B0609020204030204" pitchFamily="49" charset="0"/>
              </a:rPr>
              <a:t>If </a:t>
            </a:r>
            <a:r>
              <a:rPr lang="en-US" sz="3200" dirty="0" smtClean="0">
                <a:solidFill>
                  <a:schemeClr val="tx1"/>
                </a:solidFill>
                <a:latin typeface="Consolas" panose="020B0609020204030204" pitchFamily="49" charset="0"/>
                <a:cs typeface="Consolas" panose="020B0609020204030204" pitchFamily="49" charset="0"/>
              </a:rPr>
              <a:t>expression1</a:t>
            </a:r>
            <a:r>
              <a:rPr lang="en-US" sz="3200" dirty="0" smtClean="0">
                <a:solidFill>
                  <a:schemeClr val="tx1"/>
                </a:solidFill>
                <a:cs typeface="Consolas" panose="020B0609020204030204" pitchFamily="49" charset="0"/>
              </a:rPr>
              <a:t> is truthy, evaluate to </a:t>
            </a:r>
            <a:r>
              <a:rPr lang="en-US" sz="3200" dirty="0" smtClean="0">
                <a:solidFill>
                  <a:schemeClr val="tx1"/>
                </a:solidFill>
                <a:latin typeface="Consolas" panose="020B0609020204030204" pitchFamily="49" charset="0"/>
                <a:cs typeface="Consolas" panose="020B0609020204030204" pitchFamily="49" charset="0"/>
              </a:rPr>
              <a:t>expression2</a:t>
            </a:r>
            <a:r>
              <a:rPr lang="en-US" sz="3200" dirty="0" smtClean="0">
                <a:solidFill>
                  <a:schemeClr val="tx1"/>
                </a:solidFill>
                <a:cs typeface="Consolas" panose="020B0609020204030204" pitchFamily="49" charset="0"/>
              </a:rPr>
              <a:t>. Otherwise, evaluate to </a:t>
            </a:r>
            <a:r>
              <a:rPr lang="en-US" sz="3200" dirty="0" smtClean="0">
                <a:solidFill>
                  <a:schemeClr val="tx1"/>
                </a:solidFill>
                <a:latin typeface="Consolas" panose="020B0609020204030204" pitchFamily="49" charset="0"/>
                <a:cs typeface="Consolas" panose="020B0609020204030204" pitchFamily="49" charset="0"/>
              </a:rPr>
              <a:t>expression3</a:t>
            </a:r>
            <a:r>
              <a:rPr lang="en-US" sz="3200" dirty="0" smtClean="0">
                <a:solidFill>
                  <a:schemeClr val="tx1"/>
                </a:solidFill>
                <a:cs typeface="Consolas" panose="020B0609020204030204" pitchFamily="49" charset="0"/>
              </a:rPr>
              <a:t>.</a:t>
            </a:r>
          </a:p>
          <a:p>
            <a:r>
              <a:rPr lang="en-US" sz="2400" dirty="0" err="1" smtClean="0">
                <a:solidFill>
                  <a:schemeClr val="tx1"/>
                </a:solidFill>
                <a:latin typeface="Consolas" panose="020B0609020204030204" pitchFamily="49" charset="0"/>
                <a:cs typeface="Consolas" panose="020B0609020204030204" pitchFamily="49" charset="0"/>
              </a:rPr>
              <a:t>var</a:t>
            </a:r>
            <a:r>
              <a:rPr lang="en-US" sz="2400" dirty="0" smtClean="0">
                <a:solidFill>
                  <a:schemeClr val="tx1"/>
                </a:solidFill>
                <a:latin typeface="Consolas" panose="020B0609020204030204" pitchFamily="49" charset="0"/>
                <a:cs typeface="Consolas" panose="020B0609020204030204" pitchFamily="49" charset="0"/>
              </a:rPr>
              <a:t> a = 4;</a:t>
            </a:r>
            <a:br>
              <a:rPr lang="en-US" sz="2400" dirty="0" smtClean="0">
                <a:solidFill>
                  <a:schemeClr val="tx1"/>
                </a:solidFill>
                <a:latin typeface="Consolas" panose="020B0609020204030204" pitchFamily="49" charset="0"/>
                <a:cs typeface="Consolas" panose="020B0609020204030204" pitchFamily="49" charset="0"/>
              </a:rPr>
            </a:br>
            <a:r>
              <a:rPr lang="en-US" sz="2400" dirty="0" err="1" smtClean="0">
                <a:solidFill>
                  <a:schemeClr val="tx1"/>
                </a:solidFill>
                <a:latin typeface="Consolas" panose="020B0609020204030204" pitchFamily="49" charset="0"/>
                <a:cs typeface="Consolas" panose="020B0609020204030204" pitchFamily="49" charset="0"/>
              </a:rPr>
              <a:t>var</a:t>
            </a:r>
            <a:r>
              <a:rPr lang="en-US" sz="2400" dirty="0" smtClean="0">
                <a:solidFill>
                  <a:schemeClr val="tx1"/>
                </a:solidFill>
                <a:latin typeface="Consolas" panose="020B0609020204030204" pitchFamily="49" charset="0"/>
                <a:cs typeface="Consolas" panose="020B0609020204030204" pitchFamily="49" charset="0"/>
              </a:rPr>
              <a:t> b = (a &gt;= 1) ? (a + " is pos.") : (a + " isn't pos.");</a:t>
            </a:r>
          </a:p>
          <a:p>
            <a:r>
              <a:rPr lang="en-US" sz="2400" dirty="0" smtClean="0">
                <a:solidFill>
                  <a:schemeClr val="tx1"/>
                </a:solidFill>
                <a:latin typeface="Consolas" panose="020B0609020204030204" pitchFamily="49" charset="0"/>
                <a:cs typeface="Consolas" panose="020B0609020204030204" pitchFamily="49" charset="0"/>
              </a:rPr>
              <a:t>b =&gt; "4 is </a:t>
            </a:r>
            <a:r>
              <a:rPr lang="en-US" sz="2400" dirty="0" err="1" smtClean="0">
                <a:solidFill>
                  <a:schemeClr val="tx1"/>
                </a:solidFill>
                <a:latin typeface="Consolas" panose="020B0609020204030204" pitchFamily="49" charset="0"/>
                <a:cs typeface="Consolas" panose="020B0609020204030204" pitchFamily="49" charset="0"/>
              </a:rPr>
              <a:t>pos</a:t>
            </a:r>
            <a:r>
              <a:rPr lang="en-US" sz="2400" dirty="0" smtClean="0">
                <a:solidFill>
                  <a:schemeClr val="tx1"/>
                </a:solidFill>
                <a:latin typeface="Consolas" panose="020B0609020204030204" pitchFamily="49" charset="0"/>
                <a:cs typeface="Consolas" panose="020B0609020204030204" pitchFamily="49" charset="0"/>
              </a:rPr>
              <a:t>"</a:t>
            </a:r>
          </a:p>
          <a:p>
            <a:pPr marL="0" indent="0">
              <a:buNone/>
            </a:pPr>
            <a:endParaRPr lang="en-US" sz="3200" dirty="0"/>
          </a:p>
        </p:txBody>
      </p:sp>
    </p:spTree>
    <p:extLst>
      <p:ext uri="{BB962C8B-B14F-4D97-AF65-F5344CB8AC3E}">
        <p14:creationId xmlns:p14="http://schemas.microsoft.com/office/powerpoint/2010/main" val="78886552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More Ternary Operator</a:t>
            </a:r>
            <a:endParaRPr lang="en-US" dirty="0"/>
          </a:p>
        </p:txBody>
      </p:sp>
      <p:sp>
        <p:nvSpPr>
          <p:cNvPr id="3" name="Content Placeholder 2"/>
          <p:cNvSpPr>
            <a:spLocks noGrp="1"/>
          </p:cNvSpPr>
          <p:nvPr>
            <p:ph idx="1"/>
          </p:nvPr>
        </p:nvSpPr>
        <p:spPr>
          <a:xfrm>
            <a:off x="1097280" y="1845734"/>
            <a:ext cx="10277856" cy="4509670"/>
          </a:xfrm>
        </p:spPr>
        <p:txBody>
          <a:bodyPr>
            <a:normAutofit/>
          </a:bodyPr>
          <a:lstStyle/>
          <a:p>
            <a:pPr marL="0" indent="0">
              <a:buNone/>
            </a:pPr>
            <a:r>
              <a:rPr lang="en-US" sz="2800" dirty="0" smtClean="0"/>
              <a:t>The Ternary Operator </a:t>
            </a:r>
            <a:r>
              <a:rPr lang="en-US" sz="2800" b="1" dirty="0" smtClean="0"/>
              <a:t>evaluates only two expressions</a:t>
            </a:r>
            <a:r>
              <a:rPr lang="en-US" sz="2800" dirty="0" smtClean="0"/>
              <a:t>:</a:t>
            </a:r>
          </a:p>
          <a:p>
            <a:r>
              <a:rPr lang="en-US" sz="2800" dirty="0" smtClean="0">
                <a:solidFill>
                  <a:schemeClr val="tx1"/>
                </a:solidFill>
                <a:latin typeface="Consolas" panose="020B0609020204030204" pitchFamily="49" charset="0"/>
                <a:cs typeface="Consolas" panose="020B0609020204030204" pitchFamily="49" charset="0"/>
              </a:rPr>
              <a:t>"truth" ? console.log("one") : console.log("two")</a:t>
            </a:r>
            <a:endParaRPr lang="en-US" sz="2800" dirty="0" smtClean="0">
              <a:solidFill>
                <a:schemeClr val="tx1"/>
              </a:solidFill>
              <a:latin typeface="Consolas" panose="020B0609020204030204" pitchFamily="49" charset="0"/>
              <a:cs typeface="Consolas" panose="020B0609020204030204" pitchFamily="49" charset="0"/>
            </a:endParaRPr>
          </a:p>
          <a:p>
            <a:pPr marL="0" indent="0">
              <a:buNone/>
            </a:pPr>
            <a:r>
              <a:rPr lang="en-US" sz="2800" dirty="0" smtClean="0">
                <a:solidFill>
                  <a:schemeClr val="tx1"/>
                </a:solidFill>
                <a:cs typeface="Consolas" panose="020B0609020204030204" pitchFamily="49" charset="0"/>
              </a:rPr>
              <a:t>As an expression operator, you can even put it inside an </a:t>
            </a:r>
            <a:r>
              <a:rPr lang="en-US" sz="2800" i="1" dirty="0" smtClean="0">
                <a:solidFill>
                  <a:schemeClr val="tx1"/>
                </a:solidFill>
                <a:cs typeface="Consolas" panose="020B0609020204030204" pitchFamily="49" charset="0"/>
              </a:rPr>
              <a:t>if</a:t>
            </a:r>
            <a:r>
              <a:rPr lang="en-US" sz="2800" dirty="0" smtClean="0">
                <a:solidFill>
                  <a:schemeClr val="tx1"/>
                </a:solidFill>
                <a:cs typeface="Consolas" panose="020B0609020204030204" pitchFamily="49" charset="0"/>
              </a:rPr>
              <a:t> condition:</a:t>
            </a:r>
          </a:p>
          <a:p>
            <a:r>
              <a:rPr lang="en-US" sz="2400" dirty="0" err="1" smtClean="0">
                <a:solidFill>
                  <a:schemeClr val="tx1"/>
                </a:solidFill>
                <a:latin typeface="Consolas" panose="020B0609020204030204" pitchFamily="49" charset="0"/>
                <a:cs typeface="Consolas" panose="020B0609020204030204" pitchFamily="49" charset="0"/>
              </a:rPr>
              <a:t>var</a:t>
            </a:r>
            <a:r>
              <a:rPr lang="en-US" sz="2400" dirty="0" smtClean="0">
                <a:solidFill>
                  <a:schemeClr val="tx1"/>
                </a:solidFill>
                <a:latin typeface="Consolas" panose="020B0609020204030204" pitchFamily="49" charset="0"/>
                <a:cs typeface="Consolas" panose="020B0609020204030204" pitchFamily="49" charset="0"/>
              </a:rPr>
              <a:t> budget = 0;</a:t>
            </a:r>
            <a:br>
              <a:rPr lang="en-US" sz="2400" dirty="0" smtClean="0">
                <a:solidFill>
                  <a:schemeClr val="tx1"/>
                </a:solidFill>
                <a:latin typeface="Consolas" panose="020B0609020204030204" pitchFamily="49" charset="0"/>
                <a:cs typeface="Consolas" panose="020B0609020204030204" pitchFamily="49" charset="0"/>
              </a:rPr>
            </a:br>
            <a:r>
              <a:rPr lang="en-US" sz="2400" dirty="0" err="1" smtClean="0">
                <a:solidFill>
                  <a:schemeClr val="tx1"/>
                </a:solidFill>
                <a:latin typeface="Consolas" panose="020B0609020204030204" pitchFamily="49" charset="0"/>
                <a:cs typeface="Consolas" panose="020B0609020204030204" pitchFamily="49" charset="0"/>
              </a:rPr>
              <a:t>var</a:t>
            </a:r>
            <a:r>
              <a:rPr lang="en-US" sz="2400" dirty="0" smtClean="0">
                <a:solidFill>
                  <a:schemeClr val="tx1"/>
                </a:solidFill>
                <a:latin typeface="Consolas" panose="020B0609020204030204" pitchFamily="49" charset="0"/>
                <a:cs typeface="Consolas" panose="020B0609020204030204" pitchFamily="49" charset="0"/>
              </a:rPr>
              <a:t> intern = "Weston";</a:t>
            </a:r>
            <a:br>
              <a:rPr lang="en-US" sz="2400" dirty="0" smtClean="0">
                <a:solidFill>
                  <a:schemeClr val="tx1"/>
                </a:solidFill>
                <a:latin typeface="Consolas" panose="020B0609020204030204" pitchFamily="49" charset="0"/>
                <a:cs typeface="Consolas" panose="020B0609020204030204" pitchFamily="49" charset="0"/>
              </a:rPr>
            </a:br>
            <a:r>
              <a:rPr lang="en-US" sz="2400" dirty="0" err="1" smtClean="0">
                <a:solidFill>
                  <a:schemeClr val="tx1"/>
                </a:solidFill>
                <a:latin typeface="Consolas" panose="020B0609020204030204" pitchFamily="49" charset="0"/>
                <a:cs typeface="Consolas" panose="020B0609020204030204" pitchFamily="49" charset="0"/>
              </a:rPr>
              <a:t>var</a:t>
            </a:r>
            <a:r>
              <a:rPr lang="en-US" sz="2400" dirty="0" smtClean="0">
                <a:solidFill>
                  <a:schemeClr val="tx1"/>
                </a:solidFill>
                <a:latin typeface="Consolas" panose="020B0609020204030204" pitchFamily="49" charset="0"/>
                <a:cs typeface="Consolas" panose="020B0609020204030204" pitchFamily="49" charset="0"/>
              </a:rPr>
              <a:t> </a:t>
            </a:r>
            <a:r>
              <a:rPr lang="en-US" sz="2400" dirty="0" err="1" smtClean="0">
                <a:solidFill>
                  <a:schemeClr val="tx1"/>
                </a:solidFill>
                <a:latin typeface="Consolas" panose="020B0609020204030204" pitchFamily="49" charset="0"/>
                <a:cs typeface="Consolas" panose="020B0609020204030204" pitchFamily="49" charset="0"/>
              </a:rPr>
              <a:t>useBudget</a:t>
            </a:r>
            <a:r>
              <a:rPr lang="en-US" sz="2400" dirty="0" smtClean="0">
                <a:solidFill>
                  <a:schemeClr val="tx1"/>
                </a:solidFill>
                <a:latin typeface="Consolas" panose="020B0609020204030204" pitchFamily="49" charset="0"/>
                <a:cs typeface="Consolas" panose="020B0609020204030204" pitchFamily="49" charset="0"/>
              </a:rPr>
              <a:t> = true;</a:t>
            </a:r>
            <a:r>
              <a:rPr lang="en-US" sz="2800" dirty="0" smtClean="0">
                <a:solidFill>
                  <a:schemeClr val="tx1"/>
                </a:solidFill>
                <a:latin typeface="Consolas" panose="020B0609020204030204" pitchFamily="49" charset="0"/>
                <a:cs typeface="Consolas" panose="020B0609020204030204" pitchFamily="49" charset="0"/>
              </a:rPr>
              <a:t/>
            </a:r>
            <a:br>
              <a:rPr lang="en-US" sz="2800" dirty="0" smtClean="0">
                <a:solidFill>
                  <a:schemeClr val="tx1"/>
                </a:solidFill>
                <a:latin typeface="Consolas" panose="020B0609020204030204" pitchFamily="49" charset="0"/>
                <a:cs typeface="Consolas" panose="020B0609020204030204" pitchFamily="49" charset="0"/>
              </a:rPr>
            </a:br>
            <a:r>
              <a:rPr lang="en-US" sz="2800" dirty="0" smtClean="0">
                <a:solidFill>
                  <a:schemeClr val="tx1"/>
                </a:solidFill>
                <a:latin typeface="Consolas" panose="020B0609020204030204" pitchFamily="49" charset="0"/>
                <a:cs typeface="Consolas" panose="020B0609020204030204" pitchFamily="49" charset="0"/>
              </a:rPr>
              <a:t/>
            </a:r>
            <a:br>
              <a:rPr lang="en-US" sz="2800" dirty="0" smtClean="0">
                <a:solidFill>
                  <a:schemeClr val="tx1"/>
                </a:solidFill>
                <a:latin typeface="Consolas" panose="020B0609020204030204" pitchFamily="49" charset="0"/>
                <a:cs typeface="Consolas" panose="020B0609020204030204" pitchFamily="49" charset="0"/>
              </a:rPr>
            </a:br>
            <a:r>
              <a:rPr lang="en-US" sz="2400" dirty="0" smtClean="0">
                <a:solidFill>
                  <a:schemeClr val="tx1"/>
                </a:solidFill>
                <a:latin typeface="Consolas" panose="020B0609020204030204" pitchFamily="49" charset="0"/>
                <a:cs typeface="Consolas" panose="020B0609020204030204" pitchFamily="49" charset="0"/>
              </a:rPr>
              <a:t>if(budget ? </a:t>
            </a:r>
            <a:r>
              <a:rPr lang="en-US" sz="2400" dirty="0" err="1" smtClean="0">
                <a:solidFill>
                  <a:schemeClr val="tx1"/>
                </a:solidFill>
                <a:latin typeface="Consolas" panose="020B0609020204030204" pitchFamily="49" charset="0"/>
                <a:cs typeface="Consolas" panose="020B0609020204030204" pitchFamily="49" charset="0"/>
              </a:rPr>
              <a:t>useBudget</a:t>
            </a:r>
            <a:r>
              <a:rPr lang="en-US" sz="2400" dirty="0" smtClean="0">
                <a:solidFill>
                  <a:schemeClr val="tx1"/>
                </a:solidFill>
                <a:latin typeface="Consolas" panose="020B0609020204030204" pitchFamily="49" charset="0"/>
                <a:cs typeface="Consolas" panose="020B0609020204030204" pitchFamily="49" charset="0"/>
              </a:rPr>
              <a:t> : intern)</a:t>
            </a:r>
            <a:br>
              <a:rPr lang="en-US" sz="2400" dirty="0" smtClean="0">
                <a:solidFill>
                  <a:schemeClr val="tx1"/>
                </a:solidFill>
                <a:latin typeface="Consolas" panose="020B0609020204030204" pitchFamily="49" charset="0"/>
                <a:cs typeface="Consolas" panose="020B0609020204030204" pitchFamily="49" charset="0"/>
              </a:rPr>
            </a:br>
            <a:r>
              <a:rPr lang="en-US" sz="2400" dirty="0" smtClean="0">
                <a:solidFill>
                  <a:schemeClr val="tx1"/>
                </a:solidFill>
                <a:latin typeface="Consolas" panose="020B0609020204030204" pitchFamily="49" charset="0"/>
                <a:cs typeface="Consolas" panose="020B0609020204030204" pitchFamily="49" charset="0"/>
              </a:rPr>
              <a:t>    console.log("green screen time");</a:t>
            </a:r>
            <a:br>
              <a:rPr lang="en-US" sz="2400" dirty="0" smtClean="0">
                <a:solidFill>
                  <a:schemeClr val="tx1"/>
                </a:solidFill>
                <a:latin typeface="Consolas" panose="020B0609020204030204" pitchFamily="49" charset="0"/>
                <a:cs typeface="Consolas" panose="020B0609020204030204" pitchFamily="49" charset="0"/>
              </a:rPr>
            </a:br>
            <a:r>
              <a:rPr lang="en-US" sz="2400" dirty="0" smtClean="0">
                <a:solidFill>
                  <a:schemeClr val="tx1"/>
                </a:solidFill>
                <a:latin typeface="Consolas" panose="020B0609020204030204" pitchFamily="49" charset="0"/>
                <a:cs typeface="Consolas" panose="020B0609020204030204" pitchFamily="49" charset="0"/>
              </a:rPr>
              <a:t>else</a:t>
            </a:r>
            <a:br>
              <a:rPr lang="en-US" sz="2400" dirty="0" smtClean="0">
                <a:solidFill>
                  <a:schemeClr val="tx1"/>
                </a:solidFill>
                <a:latin typeface="Consolas" panose="020B0609020204030204" pitchFamily="49" charset="0"/>
                <a:cs typeface="Consolas" panose="020B0609020204030204" pitchFamily="49" charset="0"/>
              </a:rPr>
            </a:br>
            <a:r>
              <a:rPr lang="en-US" sz="2400" dirty="0" smtClean="0">
                <a:solidFill>
                  <a:schemeClr val="tx1"/>
                </a:solidFill>
                <a:latin typeface="Consolas" panose="020B0609020204030204" pitchFamily="49" charset="0"/>
                <a:cs typeface="Consolas" panose="020B0609020204030204" pitchFamily="49" charset="0"/>
              </a:rPr>
              <a:t>    console.log("just copy and paste it");</a:t>
            </a:r>
          </a:p>
          <a:p>
            <a:pPr marL="0" indent="0">
              <a:buNone/>
            </a:pPr>
            <a:endParaRPr lang="en-US" sz="3200" dirty="0"/>
          </a:p>
        </p:txBody>
      </p:sp>
      <p:sp>
        <p:nvSpPr>
          <p:cNvPr id="4" name="TextBox 3"/>
          <p:cNvSpPr txBox="1"/>
          <p:nvPr/>
        </p:nvSpPr>
        <p:spPr>
          <a:xfrm>
            <a:off x="9735127" y="1845734"/>
            <a:ext cx="2309091" cy="369332"/>
          </a:xfrm>
          <a:prstGeom prst="rect">
            <a:avLst/>
          </a:prstGeom>
          <a:noFill/>
        </p:spPr>
        <p:txBody>
          <a:bodyPr wrap="square" rtlCol="0">
            <a:spAutoFit/>
          </a:bodyPr>
          <a:lstStyle/>
          <a:p>
            <a:pPr algn="r"/>
            <a:r>
              <a:rPr lang="en-US" b="1" i="1" dirty="0" smtClean="0">
                <a:solidFill>
                  <a:schemeClr val="bg1">
                    <a:lumMod val="50000"/>
                  </a:schemeClr>
                </a:solidFill>
              </a:rPr>
              <a:t>Concept</a:t>
            </a:r>
            <a:r>
              <a:rPr lang="en-US" i="1" dirty="0" smtClean="0">
                <a:solidFill>
                  <a:schemeClr val="bg1">
                    <a:lumMod val="50000"/>
                  </a:schemeClr>
                </a:solidFill>
              </a:rPr>
              <a:t>: Copy + Paste</a:t>
            </a:r>
            <a:endParaRPr lang="en-US" i="1" dirty="0">
              <a:solidFill>
                <a:schemeClr val="bg1">
                  <a:lumMod val="50000"/>
                </a:schemeClr>
              </a:solidFill>
            </a:endParaRPr>
          </a:p>
        </p:txBody>
      </p:sp>
      <p:pic>
        <p:nvPicPr>
          <p:cNvPr id="1032" name="Picture 8" descr="https://i2.wp.com/bitcast-a-sm.bitgravity.com/slashfilm/wp/wp-content/images/hobbit-clones-550x228.png?resize=550%2C22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85788" y="0"/>
            <a:ext cx="4206212" cy="17436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254017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FizzBuzz</a:t>
            </a:r>
            <a:r>
              <a:rPr lang="en-US" dirty="0" smtClean="0"/>
              <a:t> Baby Edition, attempt 1</a:t>
            </a:r>
            <a:endParaRPr lang="en-US" dirty="0"/>
          </a:p>
        </p:txBody>
      </p:sp>
      <p:sp>
        <p:nvSpPr>
          <p:cNvPr id="3" name="Content Placeholder 2"/>
          <p:cNvSpPr>
            <a:spLocks noGrp="1"/>
          </p:cNvSpPr>
          <p:nvPr>
            <p:ph idx="1"/>
          </p:nvPr>
        </p:nvSpPr>
        <p:spPr/>
        <p:txBody>
          <a:bodyPr>
            <a:normAutofit/>
          </a:bodyPr>
          <a:lstStyle/>
          <a:p>
            <a:pPr marL="0" indent="0">
              <a:buNone/>
            </a:pPr>
            <a:r>
              <a:rPr lang="en-US" sz="3600" dirty="0" smtClean="0"/>
              <a:t>Does this code work? How can we improve it?</a:t>
            </a:r>
          </a:p>
        </p:txBody>
      </p:sp>
    </p:spTree>
    <p:extLst>
      <p:ext uri="{BB962C8B-B14F-4D97-AF65-F5344CB8AC3E}">
        <p14:creationId xmlns:p14="http://schemas.microsoft.com/office/powerpoint/2010/main" val="303912347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FizzBuzz</a:t>
            </a:r>
            <a:r>
              <a:rPr lang="en-US" dirty="0" smtClean="0"/>
              <a:t> Baby Edition, </a:t>
            </a:r>
            <a:r>
              <a:rPr lang="en-US" dirty="0"/>
              <a:t>attempt </a:t>
            </a:r>
            <a:r>
              <a:rPr lang="en-US" dirty="0" smtClean="0"/>
              <a:t>2</a:t>
            </a:r>
            <a:endParaRPr lang="en-US" dirty="0"/>
          </a:p>
        </p:txBody>
      </p:sp>
      <p:sp>
        <p:nvSpPr>
          <p:cNvPr id="3" name="Content Placeholder 2"/>
          <p:cNvSpPr>
            <a:spLocks noGrp="1"/>
          </p:cNvSpPr>
          <p:nvPr>
            <p:ph idx="1"/>
          </p:nvPr>
        </p:nvSpPr>
        <p:spPr/>
        <p:txBody>
          <a:bodyPr>
            <a:normAutofit/>
          </a:bodyPr>
          <a:lstStyle/>
          <a:p>
            <a:pPr marL="0" indent="0">
              <a:buNone/>
            </a:pPr>
            <a:r>
              <a:rPr lang="en-US" sz="3600" dirty="0" smtClean="0"/>
              <a:t>Does this code work? How can we improve it?</a:t>
            </a:r>
          </a:p>
          <a:p>
            <a:r>
              <a:rPr lang="en-US" sz="3600" dirty="0"/>
              <a:t>We forgot the case where </a:t>
            </a:r>
            <a:r>
              <a:rPr lang="en-US" sz="3600" i="1" dirty="0"/>
              <a:t>n</a:t>
            </a:r>
            <a:r>
              <a:rPr lang="en-US" sz="3600" dirty="0"/>
              <a:t> is divisible by both 3 and </a:t>
            </a:r>
            <a:r>
              <a:rPr lang="en-US" sz="3600" dirty="0" smtClean="0"/>
              <a:t>5</a:t>
            </a:r>
            <a:endParaRPr lang="en-US" sz="3600" dirty="0"/>
          </a:p>
        </p:txBody>
      </p:sp>
    </p:spTree>
    <p:extLst>
      <p:ext uri="{BB962C8B-B14F-4D97-AF65-F5344CB8AC3E}">
        <p14:creationId xmlns:p14="http://schemas.microsoft.com/office/powerpoint/2010/main" val="334288202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FizzBuzz</a:t>
            </a:r>
            <a:r>
              <a:rPr lang="en-US" dirty="0" smtClean="0"/>
              <a:t> Baby Edition, </a:t>
            </a:r>
            <a:r>
              <a:rPr lang="en-US" dirty="0"/>
              <a:t>attempt </a:t>
            </a:r>
            <a:r>
              <a:rPr lang="en-US" dirty="0" smtClean="0"/>
              <a:t>3</a:t>
            </a:r>
            <a:endParaRPr lang="en-US" dirty="0"/>
          </a:p>
        </p:txBody>
      </p:sp>
      <p:sp>
        <p:nvSpPr>
          <p:cNvPr id="3" name="Content Placeholder 2"/>
          <p:cNvSpPr>
            <a:spLocks noGrp="1"/>
          </p:cNvSpPr>
          <p:nvPr>
            <p:ph idx="1"/>
          </p:nvPr>
        </p:nvSpPr>
        <p:spPr/>
        <p:txBody>
          <a:bodyPr>
            <a:normAutofit/>
          </a:bodyPr>
          <a:lstStyle/>
          <a:p>
            <a:pPr marL="0" indent="0">
              <a:buNone/>
            </a:pPr>
            <a:r>
              <a:rPr lang="en-US" sz="3600" dirty="0" smtClean="0"/>
              <a:t>Does this code work? How can we improve it?</a:t>
            </a:r>
          </a:p>
          <a:p>
            <a:r>
              <a:rPr lang="en-US" sz="3600" dirty="0" smtClean="0"/>
              <a:t>We forgot the case where </a:t>
            </a:r>
            <a:r>
              <a:rPr lang="en-US" sz="3600" i="1" dirty="0" smtClean="0"/>
              <a:t>n</a:t>
            </a:r>
            <a:r>
              <a:rPr lang="en-US" sz="3600" dirty="0" smtClean="0"/>
              <a:t> is divisible by both 3 and 5</a:t>
            </a:r>
          </a:p>
          <a:p>
            <a:r>
              <a:rPr lang="en-US" sz="3600" dirty="0" smtClean="0"/>
              <a:t>We're repeating ourselves and checking the same conditions twice</a:t>
            </a:r>
          </a:p>
          <a:p>
            <a:endParaRPr lang="en-US" sz="3600" dirty="0" smtClean="0"/>
          </a:p>
        </p:txBody>
      </p:sp>
    </p:spTree>
    <p:extLst>
      <p:ext uri="{BB962C8B-B14F-4D97-AF65-F5344CB8AC3E}">
        <p14:creationId xmlns:p14="http://schemas.microsoft.com/office/powerpoint/2010/main" val="235001985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FizzBuzz</a:t>
            </a:r>
            <a:r>
              <a:rPr lang="en-US" dirty="0" smtClean="0"/>
              <a:t> Baby Edition, </a:t>
            </a:r>
            <a:r>
              <a:rPr lang="en-US" dirty="0"/>
              <a:t>attempt </a:t>
            </a:r>
            <a:r>
              <a:rPr lang="en-US" dirty="0" smtClean="0"/>
              <a:t>4</a:t>
            </a:r>
            <a:endParaRPr lang="en-US" dirty="0"/>
          </a:p>
        </p:txBody>
      </p:sp>
      <p:sp>
        <p:nvSpPr>
          <p:cNvPr id="3" name="Content Placeholder 2"/>
          <p:cNvSpPr>
            <a:spLocks noGrp="1"/>
          </p:cNvSpPr>
          <p:nvPr>
            <p:ph idx="1"/>
          </p:nvPr>
        </p:nvSpPr>
        <p:spPr/>
        <p:txBody>
          <a:bodyPr>
            <a:normAutofit/>
          </a:bodyPr>
          <a:lstStyle/>
          <a:p>
            <a:pPr marL="0" indent="0">
              <a:buNone/>
            </a:pPr>
            <a:r>
              <a:rPr lang="en-US" sz="3600" dirty="0" smtClean="0"/>
              <a:t>Does this code work? How can we improve it?</a:t>
            </a:r>
          </a:p>
          <a:p>
            <a:r>
              <a:rPr lang="en-US" sz="3600" dirty="0" smtClean="0"/>
              <a:t>We forgot the case where </a:t>
            </a:r>
            <a:r>
              <a:rPr lang="en-US" sz="3600" i="1" dirty="0" smtClean="0"/>
              <a:t>n</a:t>
            </a:r>
            <a:r>
              <a:rPr lang="en-US" sz="3600" dirty="0" smtClean="0"/>
              <a:t> is divisible by both 3 and 5</a:t>
            </a:r>
          </a:p>
          <a:p>
            <a:r>
              <a:rPr lang="en-US" sz="3600" dirty="0" smtClean="0"/>
              <a:t>We're repeating ourselves </a:t>
            </a:r>
            <a:r>
              <a:rPr lang="en-US" sz="3600" dirty="0"/>
              <a:t>and checking the same conditions twice</a:t>
            </a:r>
          </a:p>
          <a:p>
            <a:r>
              <a:rPr lang="en-US" sz="3600" dirty="0" smtClean="0"/>
              <a:t>The empty string is </a:t>
            </a:r>
            <a:r>
              <a:rPr lang="en-US" sz="3600" dirty="0" err="1" smtClean="0"/>
              <a:t>falsy</a:t>
            </a:r>
            <a:endParaRPr lang="en-US" sz="3600" dirty="0" smtClean="0"/>
          </a:p>
          <a:p>
            <a:endParaRPr lang="en-US" sz="3600" dirty="0" smtClean="0"/>
          </a:p>
        </p:txBody>
      </p:sp>
    </p:spTree>
    <p:extLst>
      <p:ext uri="{BB962C8B-B14F-4D97-AF65-F5344CB8AC3E}">
        <p14:creationId xmlns:p14="http://schemas.microsoft.com/office/powerpoint/2010/main" val="136635439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FizzBuzz</a:t>
            </a:r>
            <a:r>
              <a:rPr lang="en-US" dirty="0" smtClean="0"/>
              <a:t> Baby Edition, </a:t>
            </a:r>
            <a:r>
              <a:rPr lang="en-US" dirty="0"/>
              <a:t>attempt </a:t>
            </a:r>
            <a:r>
              <a:rPr lang="en-US" dirty="0" smtClean="0"/>
              <a:t>5</a:t>
            </a:r>
            <a:endParaRPr lang="en-US" dirty="0"/>
          </a:p>
        </p:txBody>
      </p:sp>
      <p:sp>
        <p:nvSpPr>
          <p:cNvPr id="3" name="Content Placeholder 2"/>
          <p:cNvSpPr>
            <a:spLocks noGrp="1"/>
          </p:cNvSpPr>
          <p:nvPr>
            <p:ph idx="1"/>
          </p:nvPr>
        </p:nvSpPr>
        <p:spPr/>
        <p:txBody>
          <a:bodyPr>
            <a:normAutofit/>
          </a:bodyPr>
          <a:lstStyle/>
          <a:p>
            <a:pPr marL="0" indent="0">
              <a:buNone/>
            </a:pPr>
            <a:r>
              <a:rPr lang="en-US" sz="3600" dirty="0" smtClean="0"/>
              <a:t>Does this code work? How can we improve it?</a:t>
            </a:r>
          </a:p>
          <a:p>
            <a:r>
              <a:rPr lang="en-US" sz="3600" dirty="0" smtClean="0"/>
              <a:t>We forgot the case where </a:t>
            </a:r>
            <a:r>
              <a:rPr lang="en-US" sz="3600" i="1" dirty="0" smtClean="0"/>
              <a:t>n</a:t>
            </a:r>
            <a:r>
              <a:rPr lang="en-US" sz="3600" dirty="0" smtClean="0"/>
              <a:t> is divisible by both 3 and 5</a:t>
            </a:r>
          </a:p>
          <a:p>
            <a:r>
              <a:rPr lang="en-US" sz="3600" dirty="0" smtClean="0"/>
              <a:t>We're repeating ourselves and </a:t>
            </a:r>
            <a:r>
              <a:rPr lang="en-US" sz="3600" dirty="0"/>
              <a:t>checking the same conditions </a:t>
            </a:r>
            <a:r>
              <a:rPr lang="en-US" sz="3600" dirty="0" smtClean="0"/>
              <a:t>twice</a:t>
            </a:r>
          </a:p>
          <a:p>
            <a:r>
              <a:rPr lang="en-US" sz="3600" dirty="0" smtClean="0"/>
              <a:t>The empty string is </a:t>
            </a:r>
            <a:r>
              <a:rPr lang="en-US" sz="3600" dirty="0" err="1" smtClean="0"/>
              <a:t>falsy</a:t>
            </a:r>
            <a:endParaRPr lang="en-US" sz="3600" dirty="0" smtClean="0"/>
          </a:p>
          <a:p>
            <a:r>
              <a:rPr lang="en-US" sz="3600" dirty="0"/>
              <a:t>We can skip the if statement </a:t>
            </a:r>
            <a:r>
              <a:rPr lang="en-US" sz="3600" dirty="0" smtClean="0"/>
              <a:t>with the ternary op.</a:t>
            </a:r>
            <a:endParaRPr lang="en-US" sz="3600" dirty="0"/>
          </a:p>
          <a:p>
            <a:endParaRPr lang="en-US" sz="3600" dirty="0" smtClean="0"/>
          </a:p>
        </p:txBody>
      </p:sp>
    </p:spTree>
    <p:extLst>
      <p:ext uri="{BB962C8B-B14F-4D97-AF65-F5344CB8AC3E}">
        <p14:creationId xmlns:p14="http://schemas.microsoft.com/office/powerpoint/2010/main" val="295721017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Wrap Up &amp; Review</a:t>
            </a:r>
            <a:endParaRPr lang="en-US" dirty="0"/>
          </a:p>
        </p:txBody>
      </p:sp>
      <p:sp>
        <p:nvSpPr>
          <p:cNvPr id="3" name="Content Placeholder 2"/>
          <p:cNvSpPr>
            <a:spLocks noGrp="1"/>
          </p:cNvSpPr>
          <p:nvPr>
            <p:ph idx="1"/>
          </p:nvPr>
        </p:nvSpPr>
        <p:spPr/>
        <p:txBody>
          <a:bodyPr>
            <a:normAutofit/>
          </a:bodyPr>
          <a:lstStyle/>
          <a:p>
            <a:pPr marL="0" indent="0">
              <a:buNone/>
            </a:pPr>
            <a:r>
              <a:rPr lang="en-US" sz="2800" dirty="0" smtClean="0"/>
              <a:t>Today we covered the </a:t>
            </a:r>
            <a:r>
              <a:rPr lang="en-US" sz="2800" b="1" dirty="0" smtClean="0"/>
              <a:t>statement:</a:t>
            </a:r>
            <a:r>
              <a:rPr lang="en-US" sz="2800" dirty="0" smtClean="0"/>
              <a:t> code with side effects. Some, but not all, statements are expressions.</a:t>
            </a:r>
          </a:p>
          <a:p>
            <a:pPr marL="0" indent="0">
              <a:buNone/>
            </a:pPr>
            <a:r>
              <a:rPr lang="en-US" sz="2800" dirty="0" smtClean="0"/>
              <a:t>The </a:t>
            </a:r>
            <a:r>
              <a:rPr lang="en-US" sz="2800" b="1" dirty="0" err="1" smtClean="0"/>
              <a:t>var</a:t>
            </a:r>
            <a:r>
              <a:rPr lang="en-US" sz="2800" dirty="0" smtClean="0"/>
              <a:t> keyword lets us declare </a:t>
            </a:r>
            <a:r>
              <a:rPr lang="en-US" sz="2800" b="1" dirty="0" smtClean="0"/>
              <a:t>variables</a:t>
            </a:r>
            <a:r>
              <a:rPr lang="en-US" sz="2800" dirty="0" smtClean="0"/>
              <a:t>. They can be assigned a </a:t>
            </a:r>
            <a:r>
              <a:rPr lang="en-US" sz="2800" b="1" dirty="0" smtClean="0"/>
              <a:t>value</a:t>
            </a:r>
            <a:r>
              <a:rPr lang="en-US" sz="2800" dirty="0" smtClean="0"/>
              <a:t> and used later in expressions. Variables are </a:t>
            </a:r>
            <a:r>
              <a:rPr lang="en-US" sz="2800" b="1" dirty="0" smtClean="0"/>
              <a:t>dynamically typed!</a:t>
            </a:r>
            <a:endParaRPr lang="en-US" sz="2800" dirty="0" smtClean="0"/>
          </a:p>
          <a:p>
            <a:pPr marL="0" indent="0">
              <a:buNone/>
            </a:pPr>
            <a:r>
              <a:rPr lang="en-US" sz="2800" dirty="0" smtClean="0"/>
              <a:t>We can use the browser </a:t>
            </a:r>
            <a:r>
              <a:rPr lang="en-US" sz="2800" b="1" dirty="0" smtClean="0"/>
              <a:t>console</a:t>
            </a:r>
            <a:r>
              <a:rPr lang="en-US" sz="2800" dirty="0" smtClean="0"/>
              <a:t> to print information and interact with the page.</a:t>
            </a:r>
          </a:p>
          <a:p>
            <a:pPr marL="0" indent="0">
              <a:buNone/>
            </a:pPr>
            <a:r>
              <a:rPr lang="en-US" sz="2800" dirty="0" smtClean="0"/>
              <a:t>The </a:t>
            </a:r>
            <a:r>
              <a:rPr lang="en-US" sz="2800" b="1" dirty="0" smtClean="0"/>
              <a:t>if/else</a:t>
            </a:r>
            <a:r>
              <a:rPr lang="en-US" sz="2800" dirty="0" smtClean="0"/>
              <a:t> control flow statement allows us to run code based on the truthiness of an </a:t>
            </a:r>
            <a:r>
              <a:rPr lang="en-US" sz="2800" smtClean="0"/>
              <a:t>expression. The </a:t>
            </a:r>
            <a:r>
              <a:rPr lang="en-US" sz="2800" b="1" dirty="0" smtClean="0"/>
              <a:t>ternary operator</a:t>
            </a:r>
            <a:r>
              <a:rPr lang="en-US" sz="2800" dirty="0" smtClean="0"/>
              <a:t> lets us build conditional expressions.</a:t>
            </a:r>
            <a:endParaRPr lang="en-US" sz="2800" dirty="0"/>
          </a:p>
        </p:txBody>
      </p:sp>
    </p:spTree>
    <p:extLst>
      <p:ext uri="{BB962C8B-B14F-4D97-AF65-F5344CB8AC3E}">
        <p14:creationId xmlns:p14="http://schemas.microsoft.com/office/powerpoint/2010/main" val="140943769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Q&amp;A + Feedback</a:t>
            </a:r>
            <a:endParaRPr lang="en-US" dirty="0"/>
          </a:p>
        </p:txBody>
      </p:sp>
      <p:sp>
        <p:nvSpPr>
          <p:cNvPr id="3" name="Content Placeholder 2"/>
          <p:cNvSpPr>
            <a:spLocks noGrp="1"/>
          </p:cNvSpPr>
          <p:nvPr>
            <p:ph idx="1"/>
          </p:nvPr>
        </p:nvSpPr>
        <p:spPr/>
        <p:txBody>
          <a:bodyPr/>
          <a:lstStyle/>
          <a:p>
            <a:pPr marL="0" indent="0" algn="ctr">
              <a:buNone/>
            </a:pPr>
            <a:endParaRPr lang="en-US" sz="4000" b="1" dirty="0" smtClean="0"/>
          </a:p>
          <a:p>
            <a:pPr marL="0" indent="0" algn="ctr">
              <a:buNone/>
            </a:pPr>
            <a:r>
              <a:rPr lang="en-US" sz="4000" b="1" dirty="0" smtClean="0"/>
              <a:t>Thanks for coming!</a:t>
            </a:r>
          </a:p>
          <a:p>
            <a:pPr marL="0" indent="0" algn="ctr">
              <a:buNone/>
            </a:pPr>
            <a:r>
              <a:rPr lang="en-US" sz="2800" dirty="0" smtClean="0"/>
              <a:t>Please fill out the anonymous feedback form before you leave:</a:t>
            </a:r>
          </a:p>
          <a:p>
            <a:pPr marL="0" indent="0" algn="ctr">
              <a:buNone/>
            </a:pPr>
            <a:r>
              <a:rPr lang="en-US" sz="2800" dirty="0">
                <a:hlinkClick r:id="rId2"/>
              </a:rPr>
              <a:t>http://</a:t>
            </a:r>
            <a:r>
              <a:rPr lang="en-US" sz="2800" dirty="0" smtClean="0">
                <a:hlinkClick r:id="rId2"/>
              </a:rPr>
              <a:t>bit.ly/1UNrjwn</a:t>
            </a:r>
            <a:endParaRPr lang="en-US" sz="2800" dirty="0" smtClean="0"/>
          </a:p>
          <a:p>
            <a:pPr marL="0" indent="0" algn="ctr">
              <a:buNone/>
            </a:pPr>
            <a:endParaRPr lang="en-US" sz="2800" dirty="0"/>
          </a:p>
          <a:p>
            <a:pPr marL="0" indent="0" algn="ctr">
              <a:buNone/>
            </a:pPr>
            <a:r>
              <a:rPr lang="en-US" sz="2800" dirty="0" smtClean="0"/>
              <a:t>Next week's workshop…?</a:t>
            </a:r>
          </a:p>
          <a:p>
            <a:pPr marL="0" indent="0">
              <a:buNone/>
            </a:pPr>
            <a:endParaRPr lang="en-US" dirty="0"/>
          </a:p>
        </p:txBody>
      </p:sp>
    </p:spTree>
    <p:extLst>
      <p:ext uri="{BB962C8B-B14F-4D97-AF65-F5344CB8AC3E}">
        <p14:creationId xmlns:p14="http://schemas.microsoft.com/office/powerpoint/2010/main" val="411107720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Thoughts from Last Time…</a:t>
            </a:r>
            <a:endParaRPr lang="en-US" dirty="0"/>
          </a:p>
        </p:txBody>
      </p:sp>
      <p:sp>
        <p:nvSpPr>
          <p:cNvPr id="3" name="Content Placeholder 2"/>
          <p:cNvSpPr>
            <a:spLocks noGrp="1"/>
          </p:cNvSpPr>
          <p:nvPr>
            <p:ph idx="1"/>
          </p:nvPr>
        </p:nvSpPr>
        <p:spPr>
          <a:xfrm>
            <a:off x="1097280" y="1845734"/>
            <a:ext cx="10058400" cy="4497916"/>
          </a:xfrm>
        </p:spPr>
        <p:txBody>
          <a:bodyPr>
            <a:normAutofit lnSpcReduction="10000"/>
          </a:bodyPr>
          <a:lstStyle/>
          <a:p>
            <a:r>
              <a:rPr lang="en-US" sz="3200" dirty="0" smtClean="0"/>
              <a:t>"Too </a:t>
            </a:r>
            <a:r>
              <a:rPr lang="en-US" sz="3200" dirty="0"/>
              <a:t>much focus on small details, needs to go back to overarching ideas and concepts more often in order to reinforce why the details are </a:t>
            </a:r>
            <a:r>
              <a:rPr lang="en-US" sz="3200" dirty="0" smtClean="0"/>
              <a:t>important."</a:t>
            </a:r>
          </a:p>
          <a:p>
            <a:r>
              <a:rPr lang="en-US" sz="3200" dirty="0" smtClean="0"/>
              <a:t>"It </a:t>
            </a:r>
            <a:r>
              <a:rPr lang="en-US" sz="3200" dirty="0"/>
              <a:t>would be helpful to have access to the slide deck</a:t>
            </a:r>
            <a:r>
              <a:rPr lang="en-US" sz="3200" dirty="0" smtClean="0"/>
              <a:t>."</a:t>
            </a:r>
          </a:p>
          <a:p>
            <a:r>
              <a:rPr lang="en-US" sz="3200" dirty="0"/>
              <a:t>"Things went a little bit too fast</a:t>
            </a:r>
            <a:r>
              <a:rPr lang="en-US" sz="3200" dirty="0" smtClean="0"/>
              <a:t>."</a:t>
            </a:r>
          </a:p>
          <a:p>
            <a:r>
              <a:rPr lang="en-US" sz="3200" dirty="0" smtClean="0"/>
              <a:t>"</a:t>
            </a:r>
            <a:r>
              <a:rPr lang="en-US" sz="3200" dirty="0"/>
              <a:t>Its okay for learning statements and stuff but for next week coding, a text editor on the screen with you typing </a:t>
            </a:r>
            <a:r>
              <a:rPr lang="en-US" sz="3200" dirty="0" smtClean="0"/>
              <a:t>should be good."</a:t>
            </a:r>
          </a:p>
          <a:p>
            <a:r>
              <a:rPr lang="en-US" sz="3200" dirty="0" smtClean="0"/>
              <a:t>"What can we use JavaScript for?"</a:t>
            </a:r>
          </a:p>
          <a:p>
            <a:endParaRPr lang="en-US" sz="3200" dirty="0"/>
          </a:p>
        </p:txBody>
      </p:sp>
    </p:spTree>
    <p:extLst>
      <p:ext uri="{BB962C8B-B14F-4D97-AF65-F5344CB8AC3E}">
        <p14:creationId xmlns:p14="http://schemas.microsoft.com/office/powerpoint/2010/main" val="879949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General Schedule</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76843346"/>
              </p:ext>
            </p:extLst>
          </p:nvPr>
        </p:nvGraphicFramePr>
        <p:xfrm>
          <a:off x="1096963" y="1846263"/>
          <a:ext cx="10058400" cy="3352800"/>
        </p:xfrm>
        <a:graphic>
          <a:graphicData uri="http://schemas.openxmlformats.org/drawingml/2006/table">
            <a:tbl>
              <a:tblPr bandRow="1">
                <a:tableStyleId>{7E9639D4-E3E2-4D34-9284-5A2195B3D0D7}</a:tableStyleId>
              </a:tblPr>
              <a:tblGrid>
                <a:gridCol w="4201868"/>
                <a:gridCol w="5856532"/>
              </a:tblGrid>
              <a:tr h="370840">
                <a:tc>
                  <a:txBody>
                    <a:bodyPr/>
                    <a:lstStyle/>
                    <a:p>
                      <a:r>
                        <a:rPr lang="en-US" sz="2800" b="0" dirty="0" smtClean="0"/>
                        <a:t>Part 0: Expressions</a:t>
                      </a:r>
                      <a:endParaRPr lang="en-US" sz="2800" b="0" dirty="0"/>
                    </a:p>
                  </a:txBody>
                  <a:tcPr>
                    <a:lnR w="12700" cap="flat" cmpd="sng" algn="ctr">
                      <a:solidFill>
                        <a:schemeClr val="tx1"/>
                      </a:solidFill>
                      <a:prstDash val="solid"/>
                      <a:round/>
                      <a:headEnd type="none" w="med" len="med"/>
                      <a:tailEnd type="none" w="med" len="med"/>
                    </a:lnR>
                  </a:tcPr>
                </a:tc>
                <a:tc>
                  <a:txBody>
                    <a:bodyPr/>
                    <a:lstStyle/>
                    <a:p>
                      <a:r>
                        <a:rPr lang="en-US" sz="2800" dirty="0" smtClean="0"/>
                        <a:t>Part 4: JavaScript &lt;3 DOM </a:t>
                      </a:r>
                      <a:br>
                        <a:rPr lang="en-US" sz="2800" dirty="0" smtClean="0"/>
                      </a:br>
                      <a:r>
                        <a:rPr lang="en-US" sz="2800" dirty="0" smtClean="0"/>
                        <a:t>(JavaScript for the Web)</a:t>
                      </a:r>
                      <a:endParaRPr lang="en-US" sz="2800" dirty="0"/>
                    </a:p>
                  </a:txBody>
                  <a:tcPr>
                    <a:lnL w="12700" cap="flat" cmpd="sng" algn="ctr">
                      <a:solidFill>
                        <a:schemeClr val="tx1"/>
                      </a:solidFill>
                      <a:prstDash val="solid"/>
                      <a:round/>
                      <a:headEnd type="none" w="med" len="med"/>
                      <a:tailEnd type="none" w="med" len="med"/>
                    </a:lnL>
                  </a:tcPr>
                </a:tc>
              </a:tr>
              <a:tr h="370840">
                <a:tc>
                  <a:txBody>
                    <a:bodyPr/>
                    <a:lstStyle/>
                    <a:p>
                      <a:r>
                        <a:rPr lang="en-US" sz="2800" b="1" dirty="0" smtClean="0"/>
                        <a:t>Part 1: Statements pt. 1</a:t>
                      </a:r>
                      <a:br>
                        <a:rPr lang="en-US" sz="2800" b="1" dirty="0" smtClean="0"/>
                      </a:br>
                      <a:r>
                        <a:rPr lang="en-US" sz="2800" b="0" dirty="0" smtClean="0"/>
                        <a:t>Part 1.5: Statements pt. 2</a:t>
                      </a:r>
                      <a:endParaRPr lang="en-US" sz="2800" b="0" dirty="0"/>
                    </a:p>
                  </a:txBody>
                  <a:tcPr>
                    <a:lnR w="12700" cap="flat" cmpd="sng" algn="ctr">
                      <a:solidFill>
                        <a:schemeClr val="tx1"/>
                      </a:solidFill>
                      <a:prstDash val="solid"/>
                      <a:round/>
                      <a:headEnd type="none" w="med" len="med"/>
                      <a:tailEnd type="none" w="med" len="med"/>
                    </a:lnR>
                  </a:tcPr>
                </a:tc>
                <a:tc>
                  <a:txBody>
                    <a:bodyPr/>
                    <a:lstStyle/>
                    <a:p>
                      <a:r>
                        <a:rPr lang="en-US" sz="2800" dirty="0" smtClean="0"/>
                        <a:t>Part 5: Object Oriented JavaScript</a:t>
                      </a:r>
                    </a:p>
                  </a:txBody>
                  <a:tcPr>
                    <a:lnL w="12700" cap="flat" cmpd="sng" algn="ctr">
                      <a:solidFill>
                        <a:schemeClr val="tx1"/>
                      </a:solidFill>
                      <a:prstDash val="solid"/>
                      <a:round/>
                      <a:headEnd type="none" w="med" len="med"/>
                      <a:tailEnd type="none" w="med" len="med"/>
                    </a:lnL>
                  </a:tcPr>
                </a:tc>
              </a:tr>
              <a:tr h="370840">
                <a:tc>
                  <a:txBody>
                    <a:bodyPr/>
                    <a:lstStyle/>
                    <a:p>
                      <a:r>
                        <a:rPr lang="en-US" sz="2800" dirty="0" smtClean="0"/>
                        <a:t>Part</a:t>
                      </a:r>
                      <a:r>
                        <a:rPr lang="en-US" sz="2800" baseline="0" dirty="0" smtClean="0"/>
                        <a:t> 2: Objects</a:t>
                      </a:r>
                    </a:p>
                  </a:txBody>
                  <a:tcPr>
                    <a:lnR w="12700" cap="flat" cmpd="sng" algn="ctr">
                      <a:solidFill>
                        <a:schemeClr val="tx1"/>
                      </a:solidFill>
                      <a:prstDash val="solid"/>
                      <a:round/>
                      <a:headEnd type="none" w="med" len="med"/>
                      <a:tailEnd type="none" w="med" len="med"/>
                    </a:lnR>
                  </a:tcPr>
                </a:tc>
                <a:tc>
                  <a:txBody>
                    <a:bodyPr/>
                    <a:lstStyle/>
                    <a:p>
                      <a:r>
                        <a:rPr lang="en-US" sz="2800" dirty="0" smtClean="0"/>
                        <a:t>Part 6: Asynchronous</a:t>
                      </a:r>
                      <a:r>
                        <a:rPr lang="en-US" sz="2800" baseline="0" dirty="0" smtClean="0"/>
                        <a:t> JavaScript</a:t>
                      </a:r>
                      <a:endParaRPr lang="en-US" sz="2800" dirty="0"/>
                    </a:p>
                  </a:txBody>
                  <a:tcPr>
                    <a:lnL w="12700" cap="flat" cmpd="sng" algn="ctr">
                      <a:solidFill>
                        <a:schemeClr val="tx1"/>
                      </a:solidFill>
                      <a:prstDash val="solid"/>
                      <a:round/>
                      <a:headEnd type="none" w="med" len="med"/>
                      <a:tailEnd type="none" w="med" len="med"/>
                    </a:lnL>
                  </a:tcPr>
                </a:tc>
              </a:tr>
              <a:tr h="370840">
                <a:tc>
                  <a:txBody>
                    <a:bodyPr/>
                    <a:lstStyle/>
                    <a:p>
                      <a:r>
                        <a:rPr lang="en-US" sz="2800" dirty="0" smtClean="0"/>
                        <a:t>Part 3: Functions</a:t>
                      </a:r>
                      <a:endParaRPr lang="en-US" sz="2800" dirty="0"/>
                    </a:p>
                  </a:txBody>
                  <a:tcPr>
                    <a:lnR w="12700" cap="flat" cmpd="sng" algn="ctr">
                      <a:solidFill>
                        <a:schemeClr val="tx1"/>
                      </a:solidFill>
                      <a:prstDash val="solid"/>
                      <a:round/>
                      <a:headEnd type="none" w="med" len="med"/>
                      <a:tailEnd type="none" w="med" len="med"/>
                    </a:lnR>
                  </a:tcPr>
                </a:tc>
                <a:tc>
                  <a:txBody>
                    <a:bodyPr/>
                    <a:lstStyle/>
                    <a:p>
                      <a:r>
                        <a:rPr lang="en-US" sz="2800" dirty="0" smtClean="0"/>
                        <a:t>Part 7: Advanced JavaScript Concepts </a:t>
                      </a:r>
                      <a:br>
                        <a:rPr lang="en-US" sz="2800" dirty="0" smtClean="0"/>
                      </a:br>
                      <a:r>
                        <a:rPr lang="en-US" sz="2800" dirty="0" smtClean="0"/>
                        <a:t>(JavaScript Graduation</a:t>
                      </a:r>
                      <a:r>
                        <a:rPr lang="en-US" sz="2800" baseline="0" dirty="0" smtClean="0"/>
                        <a:t> Day!)</a:t>
                      </a:r>
                      <a:endParaRPr lang="en-US" sz="2800" dirty="0"/>
                    </a:p>
                  </a:txBody>
                  <a:tcPr>
                    <a:lnL w="12700" cap="flat" cmpd="sng" algn="ctr">
                      <a:solidFill>
                        <a:schemeClr val="tx1"/>
                      </a:solidFill>
                      <a:prstDash val="solid"/>
                      <a:round/>
                      <a:headEnd type="none" w="med" len="med"/>
                      <a:tailEnd type="none" w="med" len="med"/>
                    </a:lnL>
                  </a:tcPr>
                </a:tc>
              </a:tr>
            </a:tbl>
          </a:graphicData>
        </a:graphic>
      </p:graphicFrame>
      <p:sp>
        <p:nvSpPr>
          <p:cNvPr id="5" name="TextBox 4"/>
          <p:cNvSpPr txBox="1"/>
          <p:nvPr/>
        </p:nvSpPr>
        <p:spPr>
          <a:xfrm>
            <a:off x="2199368" y="5571337"/>
            <a:ext cx="7601975" cy="461665"/>
          </a:xfrm>
          <a:prstGeom prst="rect">
            <a:avLst/>
          </a:prstGeom>
          <a:noFill/>
        </p:spPr>
        <p:txBody>
          <a:bodyPr wrap="square" rtlCol="0">
            <a:spAutoFit/>
          </a:bodyPr>
          <a:lstStyle/>
          <a:p>
            <a:pPr algn="ctr"/>
            <a:r>
              <a:rPr lang="en-US" sz="2400" dirty="0"/>
              <a:t>“Why build one when you can have two at twice the price?”</a:t>
            </a:r>
          </a:p>
        </p:txBody>
      </p:sp>
    </p:spTree>
    <p:extLst>
      <p:ext uri="{BB962C8B-B14F-4D97-AF65-F5344CB8AC3E}">
        <p14:creationId xmlns:p14="http://schemas.microsoft.com/office/powerpoint/2010/main" val="137145730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Before we get started…</a:t>
            </a:r>
            <a:endParaRPr lang="en-US" dirty="0"/>
          </a:p>
        </p:txBody>
      </p:sp>
      <p:sp>
        <p:nvSpPr>
          <p:cNvPr id="3" name="Content Placeholder 2"/>
          <p:cNvSpPr>
            <a:spLocks noGrp="1"/>
          </p:cNvSpPr>
          <p:nvPr>
            <p:ph idx="1"/>
          </p:nvPr>
        </p:nvSpPr>
        <p:spPr>
          <a:xfrm>
            <a:off x="1097280" y="1845734"/>
            <a:ext cx="10058400" cy="4520232"/>
          </a:xfrm>
        </p:spPr>
        <p:txBody>
          <a:bodyPr>
            <a:normAutofit lnSpcReduction="10000"/>
          </a:bodyPr>
          <a:lstStyle/>
          <a:p>
            <a:pPr marL="0" indent="0">
              <a:buNone/>
            </a:pPr>
            <a:r>
              <a:rPr lang="en-US" sz="2800" dirty="0" smtClean="0">
                <a:cs typeface="Consolas" panose="020B0609020204030204" pitchFamily="49" charset="0"/>
              </a:rPr>
              <a:t>New! Single operand operators:</a:t>
            </a:r>
          </a:p>
          <a:p>
            <a:pPr marL="0" indent="0" algn="ctr">
              <a:buNone/>
            </a:pPr>
            <a:r>
              <a:rPr lang="en-US" sz="2400" dirty="0" smtClean="0">
                <a:latin typeface="Consolas" panose="020B0609020204030204" pitchFamily="49" charset="0"/>
                <a:cs typeface="Consolas" panose="020B0609020204030204" pitchFamily="49" charset="0"/>
              </a:rPr>
              <a:t>[</a:t>
            </a:r>
            <a:r>
              <a:rPr lang="en-US" sz="2400" i="1" dirty="0" smtClean="0">
                <a:latin typeface="Consolas" panose="020B0609020204030204" pitchFamily="49" charset="0"/>
                <a:cs typeface="Consolas" panose="020B0609020204030204" pitchFamily="49" charset="0"/>
              </a:rPr>
              <a:t>operator</a:t>
            </a:r>
            <a:r>
              <a:rPr lang="en-US" sz="2400" dirty="0" smtClean="0">
                <a:latin typeface="Consolas" panose="020B0609020204030204" pitchFamily="49" charset="0"/>
                <a:cs typeface="Consolas" panose="020B0609020204030204" pitchFamily="49" charset="0"/>
              </a:rPr>
              <a:t>] </a:t>
            </a:r>
            <a:r>
              <a:rPr lang="en-US" sz="2400" i="1" dirty="0" smtClean="0">
                <a:latin typeface="Consolas" panose="020B0609020204030204" pitchFamily="49" charset="0"/>
                <a:cs typeface="Consolas" panose="020B0609020204030204" pitchFamily="49" charset="0"/>
              </a:rPr>
              <a:t>expression</a:t>
            </a:r>
            <a:r>
              <a:rPr lang="en-US" sz="2400" dirty="0" smtClean="0">
                <a:latin typeface="Consolas" panose="020B0609020204030204" pitchFamily="49" charset="0"/>
                <a:cs typeface="Consolas" panose="020B0609020204030204" pitchFamily="49" charset="0"/>
              </a:rPr>
              <a:t> =&gt; </a:t>
            </a:r>
            <a:r>
              <a:rPr lang="en-US" sz="2400" i="1" dirty="0" smtClean="0">
                <a:latin typeface="Consolas" panose="020B0609020204030204" pitchFamily="49" charset="0"/>
                <a:cs typeface="Consolas" panose="020B0609020204030204" pitchFamily="49" charset="0"/>
              </a:rPr>
              <a:t>expression</a:t>
            </a:r>
            <a:endParaRPr lang="en-US" sz="2400" i="1" dirty="0" smtClean="0"/>
          </a:p>
          <a:p>
            <a:pPr marL="0" indent="0">
              <a:buNone/>
            </a:pPr>
            <a:r>
              <a:rPr lang="en-US" sz="2800" dirty="0" err="1" smtClean="0">
                <a:latin typeface="Consolas" panose="020B0609020204030204" pitchFamily="49" charset="0"/>
                <a:cs typeface="Consolas" panose="020B0609020204030204" pitchFamily="49" charset="0"/>
              </a:rPr>
              <a:t>typeof</a:t>
            </a:r>
            <a:r>
              <a:rPr lang="en-US" sz="2800" dirty="0" smtClean="0"/>
              <a:t> evaluates to a string describing the type of an expression:</a:t>
            </a:r>
          </a:p>
          <a:p>
            <a:r>
              <a:rPr lang="en-US" sz="2200" dirty="0" err="1" smtClean="0">
                <a:latin typeface="Consolas" panose="020B0609020204030204" pitchFamily="49" charset="0"/>
                <a:cs typeface="Consolas" panose="020B0609020204030204" pitchFamily="49" charset="0"/>
              </a:rPr>
              <a:t>typeof</a:t>
            </a:r>
            <a:r>
              <a:rPr lang="en-US" sz="2200" dirty="0" smtClean="0">
                <a:latin typeface="Consolas" panose="020B0609020204030204" pitchFamily="49" charset="0"/>
                <a:cs typeface="Consolas" panose="020B0609020204030204" pitchFamily="49" charset="0"/>
              </a:rPr>
              <a:t> "what killed the dinosaurs? the ice age!" =&gt; "string"</a:t>
            </a:r>
          </a:p>
          <a:p>
            <a:r>
              <a:rPr lang="en-US" sz="2200" dirty="0" err="1" smtClean="0">
                <a:latin typeface="Consolas" panose="020B0609020204030204" pitchFamily="49" charset="0"/>
                <a:cs typeface="Consolas" panose="020B0609020204030204" pitchFamily="49" charset="0"/>
              </a:rPr>
              <a:t>typeof</a:t>
            </a:r>
            <a:r>
              <a:rPr lang="en-US" sz="2200" dirty="0" smtClean="0">
                <a:latin typeface="Consolas" panose="020B0609020204030204" pitchFamily="49" charset="0"/>
                <a:cs typeface="Consolas" panose="020B0609020204030204" pitchFamily="49" charset="0"/>
              </a:rPr>
              <a:t> 123.45 + 6789.10 =&gt; "number"</a:t>
            </a:r>
          </a:p>
          <a:p>
            <a:r>
              <a:rPr lang="en-US" sz="2200" dirty="0" err="1" smtClean="0">
                <a:latin typeface="Consolas" panose="020B0609020204030204" pitchFamily="49" charset="0"/>
                <a:cs typeface="Consolas" panose="020B0609020204030204" pitchFamily="49" charset="0"/>
              </a:rPr>
              <a:t>typeof</a:t>
            </a:r>
            <a:r>
              <a:rPr lang="en-US" sz="2200" dirty="0" smtClean="0">
                <a:latin typeface="Consolas" panose="020B0609020204030204" pitchFamily="49" charset="0"/>
                <a:cs typeface="Consolas" panose="020B0609020204030204" pitchFamily="49" charset="0"/>
              </a:rPr>
              <a:t> true =&gt; "</a:t>
            </a:r>
            <a:r>
              <a:rPr lang="en-US" sz="2200" dirty="0" err="1" smtClean="0">
                <a:latin typeface="Consolas" panose="020B0609020204030204" pitchFamily="49" charset="0"/>
                <a:cs typeface="Consolas" panose="020B0609020204030204" pitchFamily="49" charset="0"/>
              </a:rPr>
              <a:t>boolean</a:t>
            </a:r>
            <a:r>
              <a:rPr lang="en-US" sz="2200" dirty="0" smtClean="0">
                <a:latin typeface="Consolas" panose="020B0609020204030204" pitchFamily="49" charset="0"/>
                <a:cs typeface="Consolas" panose="020B0609020204030204" pitchFamily="49" charset="0"/>
              </a:rPr>
              <a:t>"</a:t>
            </a:r>
          </a:p>
          <a:p>
            <a:r>
              <a:rPr lang="en-US" sz="2200" dirty="0" err="1">
                <a:latin typeface="Consolas" panose="020B0609020204030204" pitchFamily="49" charset="0"/>
                <a:cs typeface="Consolas" panose="020B0609020204030204" pitchFamily="49" charset="0"/>
              </a:rPr>
              <a:t>t</a:t>
            </a:r>
            <a:r>
              <a:rPr lang="en-US" sz="2200" dirty="0" err="1" smtClean="0">
                <a:latin typeface="Consolas" panose="020B0609020204030204" pitchFamily="49" charset="0"/>
                <a:cs typeface="Consolas" panose="020B0609020204030204" pitchFamily="49" charset="0"/>
              </a:rPr>
              <a:t>ypeof</a:t>
            </a:r>
            <a:r>
              <a:rPr lang="en-US" sz="2200" dirty="0" smtClean="0">
                <a:latin typeface="Consolas" panose="020B0609020204030204" pitchFamily="49" charset="0"/>
                <a:cs typeface="Consolas" panose="020B0609020204030204" pitchFamily="49" charset="0"/>
              </a:rPr>
              <a:t> ("this is truthy" || false) =&gt; "string"</a:t>
            </a:r>
          </a:p>
          <a:p>
            <a:pPr marL="0" indent="0">
              <a:buNone/>
            </a:pPr>
            <a:endParaRPr lang="en-US" sz="2200" dirty="0" smtClean="0">
              <a:latin typeface="Consolas" panose="020B0609020204030204" pitchFamily="49" charset="0"/>
              <a:cs typeface="Consolas" panose="020B0609020204030204" pitchFamily="49" charset="0"/>
            </a:endParaRPr>
          </a:p>
          <a:p>
            <a:pPr marL="0" indent="0">
              <a:buNone/>
            </a:pPr>
            <a:r>
              <a:rPr lang="en-US" sz="1800" i="1" dirty="0" smtClean="0">
                <a:solidFill>
                  <a:schemeClr val="bg1">
                    <a:lumMod val="50000"/>
                  </a:schemeClr>
                </a:solidFill>
                <a:cs typeface="Consolas" panose="020B0609020204030204" pitchFamily="49" charset="0"/>
              </a:rPr>
              <a:t>Advanced: The </a:t>
            </a:r>
            <a:r>
              <a:rPr lang="en-US" sz="1800" dirty="0" err="1" smtClean="0">
                <a:solidFill>
                  <a:schemeClr val="bg1">
                    <a:lumMod val="50000"/>
                  </a:schemeClr>
                </a:solidFill>
                <a:latin typeface="Consolas" panose="020B0609020204030204" pitchFamily="49" charset="0"/>
                <a:cs typeface="Consolas" panose="020B0609020204030204" pitchFamily="49" charset="0"/>
              </a:rPr>
              <a:t>typeof</a:t>
            </a:r>
            <a:r>
              <a:rPr lang="en-US" sz="1800" i="1" dirty="0" smtClean="0">
                <a:solidFill>
                  <a:schemeClr val="bg1">
                    <a:lumMod val="50000"/>
                  </a:schemeClr>
                </a:solidFill>
                <a:cs typeface="Consolas" panose="020B0609020204030204" pitchFamily="49" charset="0"/>
              </a:rPr>
              <a:t> operator return </a:t>
            </a:r>
            <a:r>
              <a:rPr lang="en-US" sz="1800" dirty="0">
                <a:solidFill>
                  <a:schemeClr val="bg1">
                    <a:lumMod val="50000"/>
                  </a:schemeClr>
                </a:solidFill>
                <a:latin typeface="Consolas" panose="020B0609020204030204" pitchFamily="49" charset="0"/>
                <a:cs typeface="Consolas" panose="020B0609020204030204" pitchFamily="49" charset="0"/>
              </a:rPr>
              <a:t>"</a:t>
            </a:r>
            <a:r>
              <a:rPr lang="en-US" sz="1800" dirty="0" smtClean="0">
                <a:solidFill>
                  <a:schemeClr val="bg1">
                    <a:lumMod val="50000"/>
                  </a:schemeClr>
                </a:solidFill>
                <a:latin typeface="Consolas" panose="020B0609020204030204" pitchFamily="49" charset="0"/>
                <a:cs typeface="Consolas" panose="020B0609020204030204" pitchFamily="49" charset="0"/>
              </a:rPr>
              <a:t>object"</a:t>
            </a:r>
            <a:r>
              <a:rPr lang="en-US" sz="1800" i="1" dirty="0" smtClean="0">
                <a:solidFill>
                  <a:schemeClr val="bg1">
                    <a:lumMod val="50000"/>
                  </a:schemeClr>
                </a:solidFill>
                <a:cs typeface="Consolas" panose="020B0609020204030204" pitchFamily="49" charset="0"/>
              </a:rPr>
              <a:t> with the primitive type wrapper classes, e.g. </a:t>
            </a:r>
            <a:br>
              <a:rPr lang="en-US" sz="1800" i="1" dirty="0" smtClean="0">
                <a:solidFill>
                  <a:schemeClr val="bg1">
                    <a:lumMod val="50000"/>
                  </a:schemeClr>
                </a:solidFill>
                <a:cs typeface="Consolas" panose="020B0609020204030204" pitchFamily="49" charset="0"/>
              </a:rPr>
            </a:br>
            <a:r>
              <a:rPr lang="en-US" sz="1800" dirty="0" err="1" smtClean="0">
                <a:solidFill>
                  <a:schemeClr val="bg1">
                    <a:lumMod val="50000"/>
                  </a:schemeClr>
                </a:solidFill>
                <a:latin typeface="Consolas" panose="020B0609020204030204" pitchFamily="49" charset="0"/>
                <a:cs typeface="Consolas" panose="020B0609020204030204" pitchFamily="49" charset="0"/>
              </a:rPr>
              <a:t>typeof</a:t>
            </a:r>
            <a:r>
              <a:rPr lang="en-US" sz="1800" dirty="0" smtClean="0">
                <a:solidFill>
                  <a:schemeClr val="bg1">
                    <a:lumMod val="50000"/>
                  </a:schemeClr>
                </a:solidFill>
                <a:latin typeface="Consolas" panose="020B0609020204030204" pitchFamily="49" charset="0"/>
                <a:cs typeface="Consolas" panose="020B0609020204030204" pitchFamily="49" charset="0"/>
              </a:rPr>
              <a:t> new String("stuff") =&gt; "object" </a:t>
            </a:r>
            <a:r>
              <a:rPr lang="en-US" sz="1800" dirty="0" smtClean="0">
                <a:solidFill>
                  <a:schemeClr val="bg1">
                    <a:lumMod val="50000"/>
                  </a:schemeClr>
                </a:solidFill>
                <a:cs typeface="Consolas" panose="020B0609020204030204" pitchFamily="49" charset="0"/>
              </a:rPr>
              <a:t>. </a:t>
            </a:r>
            <a:r>
              <a:rPr lang="en-US" sz="1800" i="1" dirty="0" smtClean="0">
                <a:solidFill>
                  <a:schemeClr val="bg1">
                    <a:lumMod val="50000"/>
                  </a:schemeClr>
                </a:solidFill>
                <a:cs typeface="Consolas" panose="020B0609020204030204" pitchFamily="49" charset="0"/>
              </a:rPr>
              <a:t>You can use the </a:t>
            </a:r>
            <a:r>
              <a:rPr lang="en-US" sz="1800" i="1" dirty="0" err="1" smtClean="0">
                <a:solidFill>
                  <a:schemeClr val="bg1">
                    <a:lumMod val="50000"/>
                  </a:schemeClr>
                </a:solidFill>
                <a:latin typeface="Consolas" panose="020B0609020204030204" pitchFamily="49" charset="0"/>
                <a:cs typeface="Consolas" panose="020B0609020204030204" pitchFamily="49" charset="0"/>
              </a:rPr>
              <a:t>instanceof</a:t>
            </a:r>
            <a:r>
              <a:rPr lang="en-US" sz="1800" i="1" dirty="0" smtClean="0">
                <a:solidFill>
                  <a:schemeClr val="bg1">
                    <a:lumMod val="50000"/>
                  </a:schemeClr>
                </a:solidFill>
                <a:latin typeface="Consolas" panose="020B0609020204030204" pitchFamily="49" charset="0"/>
                <a:cs typeface="Consolas" panose="020B0609020204030204" pitchFamily="49" charset="0"/>
              </a:rPr>
              <a:t> </a:t>
            </a:r>
            <a:r>
              <a:rPr lang="en-US" sz="1800" i="1" dirty="0" smtClean="0">
                <a:solidFill>
                  <a:schemeClr val="bg1">
                    <a:lumMod val="50000"/>
                  </a:schemeClr>
                </a:solidFill>
                <a:cs typeface="Consolas" panose="020B0609020204030204" pitchFamily="49" charset="0"/>
              </a:rPr>
              <a:t>operator instead to inspect them, but you will rarely encounter (and almost never use) these classes.</a:t>
            </a:r>
            <a:endParaRPr lang="en-US" sz="1800" i="1" dirty="0">
              <a:solidFill>
                <a:schemeClr val="bg1">
                  <a:lumMod val="50000"/>
                </a:schemeClr>
              </a:solidFill>
              <a:cs typeface="Consolas" panose="020B0609020204030204" pitchFamily="49" charset="0"/>
            </a:endParaRPr>
          </a:p>
        </p:txBody>
      </p:sp>
      <p:pic>
        <p:nvPicPr>
          <p:cNvPr id="4" name="Picture 3"/>
          <p:cNvPicPr>
            <a:picLocks noChangeAspect="1"/>
          </p:cNvPicPr>
          <p:nvPr/>
        </p:nvPicPr>
        <p:blipFill>
          <a:blip r:embed="rId3"/>
          <a:stretch>
            <a:fillRect/>
          </a:stretch>
        </p:blipFill>
        <p:spPr>
          <a:xfrm>
            <a:off x="9347200" y="3948833"/>
            <a:ext cx="2844800" cy="1402744"/>
          </a:xfrm>
          <a:prstGeom prst="rect">
            <a:avLst/>
          </a:prstGeom>
        </p:spPr>
      </p:pic>
    </p:spTree>
    <p:extLst>
      <p:ext uri="{BB962C8B-B14F-4D97-AF65-F5344CB8AC3E}">
        <p14:creationId xmlns:p14="http://schemas.microsoft.com/office/powerpoint/2010/main" val="327485646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 of the Day</a:t>
            </a:r>
            <a:endParaRPr lang="en-US" dirty="0"/>
          </a:p>
        </p:txBody>
      </p:sp>
      <p:sp>
        <p:nvSpPr>
          <p:cNvPr id="3" name="Content Placeholder 2"/>
          <p:cNvSpPr>
            <a:spLocks noGrp="1"/>
          </p:cNvSpPr>
          <p:nvPr>
            <p:ph idx="1"/>
          </p:nvPr>
        </p:nvSpPr>
        <p:spPr/>
        <p:txBody>
          <a:bodyPr>
            <a:normAutofit/>
          </a:bodyPr>
          <a:lstStyle/>
          <a:p>
            <a:pPr marL="0" indent="0">
              <a:buNone/>
            </a:pPr>
            <a:r>
              <a:rPr lang="en-US" sz="2800" b="1" dirty="0" err="1" smtClean="0"/>
              <a:t>FizzBuzz</a:t>
            </a:r>
            <a:r>
              <a:rPr lang="en-US" sz="2800" b="1" dirty="0" smtClean="0"/>
              <a:t> Baby Edition: </a:t>
            </a:r>
            <a:r>
              <a:rPr lang="en-US" sz="2800" dirty="0" smtClean="0"/>
              <a:t>Write a program that, given a number </a:t>
            </a:r>
            <a:r>
              <a:rPr lang="en-US" sz="2800" i="1" dirty="0" smtClean="0"/>
              <a:t>n</a:t>
            </a:r>
            <a:r>
              <a:rPr lang="en-US" sz="2800" dirty="0" smtClean="0"/>
              <a:t>…</a:t>
            </a:r>
            <a:br>
              <a:rPr lang="en-US" sz="2800" dirty="0" smtClean="0"/>
            </a:br>
            <a:endParaRPr lang="en-US" sz="2800" dirty="0" smtClean="0"/>
          </a:p>
          <a:p>
            <a:r>
              <a:rPr lang="en-US" sz="2800" dirty="0" smtClean="0"/>
              <a:t>Prints "Fizz" if </a:t>
            </a:r>
            <a:r>
              <a:rPr lang="en-US" sz="2800" i="1" dirty="0" smtClean="0"/>
              <a:t>n</a:t>
            </a:r>
            <a:r>
              <a:rPr lang="en-US" sz="2800" dirty="0" smtClean="0"/>
              <a:t> is divisible by 3</a:t>
            </a:r>
          </a:p>
          <a:p>
            <a:r>
              <a:rPr lang="en-US" sz="2800" dirty="0" smtClean="0"/>
              <a:t>Prints "Buzz" if </a:t>
            </a:r>
            <a:r>
              <a:rPr lang="en-US" sz="2800" i="1" dirty="0" smtClean="0"/>
              <a:t>n</a:t>
            </a:r>
            <a:r>
              <a:rPr lang="en-US" sz="2800" dirty="0" smtClean="0"/>
              <a:t> is divisible by 5</a:t>
            </a:r>
          </a:p>
          <a:p>
            <a:r>
              <a:rPr lang="en-US" sz="2800" dirty="0" smtClean="0"/>
              <a:t>Prints "</a:t>
            </a:r>
            <a:r>
              <a:rPr lang="en-US" sz="2800" dirty="0" err="1" smtClean="0"/>
              <a:t>FizzBuzz</a:t>
            </a:r>
            <a:r>
              <a:rPr lang="en-US" sz="2800" dirty="0" smtClean="0"/>
              <a:t>" if </a:t>
            </a:r>
            <a:r>
              <a:rPr lang="en-US" sz="2800" i="1" dirty="0" smtClean="0"/>
              <a:t>n</a:t>
            </a:r>
            <a:r>
              <a:rPr lang="en-US" sz="2800" dirty="0" smtClean="0"/>
              <a:t> is divisible by both 3 and 5</a:t>
            </a:r>
          </a:p>
          <a:p>
            <a:r>
              <a:rPr lang="en-US" sz="2800" dirty="0" smtClean="0"/>
              <a:t>Prints </a:t>
            </a:r>
            <a:r>
              <a:rPr lang="en-US" sz="2800" i="1" dirty="0" smtClean="0"/>
              <a:t>n</a:t>
            </a:r>
            <a:r>
              <a:rPr lang="en-US" sz="2800" dirty="0" smtClean="0"/>
              <a:t> if otherwise</a:t>
            </a:r>
          </a:p>
          <a:p>
            <a:pPr marL="0" indent="0">
              <a:buNone/>
            </a:pPr>
            <a:r>
              <a:rPr lang="en-US" sz="2800" dirty="0" smtClean="0"/>
              <a:t>Bonus: Print NaN if </a:t>
            </a:r>
            <a:r>
              <a:rPr lang="en-US" sz="2800" i="1" dirty="0" smtClean="0"/>
              <a:t>n</a:t>
            </a:r>
            <a:r>
              <a:rPr lang="en-US" sz="2800" dirty="0" smtClean="0"/>
              <a:t> is not a number.</a:t>
            </a:r>
          </a:p>
        </p:txBody>
      </p:sp>
    </p:spTree>
    <p:extLst>
      <p:ext uri="{BB962C8B-B14F-4D97-AF65-F5344CB8AC3E}">
        <p14:creationId xmlns:p14="http://schemas.microsoft.com/office/powerpoint/2010/main" val="164132909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95" t="883" r="-95" b="24069"/>
          <a:stretch/>
        </p:blipFill>
        <p:spPr>
          <a:xfrm>
            <a:off x="0" y="1"/>
            <a:ext cx="12314944" cy="6956384"/>
          </a:xfrm>
          <a:prstGeom prst="rect">
            <a:avLst/>
          </a:prstGeom>
        </p:spPr>
      </p:pic>
    </p:spTree>
    <p:extLst>
      <p:ext uri="{BB962C8B-B14F-4D97-AF65-F5344CB8AC3E}">
        <p14:creationId xmlns:p14="http://schemas.microsoft.com/office/powerpoint/2010/main" val="357701662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Concept:</a:t>
            </a:r>
            <a:r>
              <a:rPr lang="en-US" dirty="0" smtClean="0"/>
              <a:t> Statement</a:t>
            </a:r>
            <a:endParaRPr lang="en-US" b="1" dirty="0"/>
          </a:p>
        </p:txBody>
      </p:sp>
      <p:sp>
        <p:nvSpPr>
          <p:cNvPr id="3" name="Content Placeholder 2"/>
          <p:cNvSpPr>
            <a:spLocks noGrp="1"/>
          </p:cNvSpPr>
          <p:nvPr>
            <p:ph idx="1"/>
          </p:nvPr>
        </p:nvSpPr>
        <p:spPr>
          <a:xfrm>
            <a:off x="1097280" y="1845733"/>
            <a:ext cx="10058400" cy="4505639"/>
          </a:xfrm>
        </p:spPr>
        <p:txBody>
          <a:bodyPr>
            <a:normAutofit fontScale="92500" lnSpcReduction="20000"/>
          </a:bodyPr>
          <a:lstStyle/>
          <a:p>
            <a:pPr marL="0" indent="0">
              <a:buNone/>
            </a:pPr>
            <a:r>
              <a:rPr lang="en-US" sz="2800" dirty="0" smtClean="0"/>
              <a:t>A </a:t>
            </a:r>
            <a:r>
              <a:rPr lang="en-US" sz="2800" b="1" dirty="0" smtClean="0"/>
              <a:t>statement</a:t>
            </a:r>
            <a:r>
              <a:rPr lang="en-US" sz="2800" dirty="0" smtClean="0"/>
              <a:t> is code that </a:t>
            </a:r>
            <a:r>
              <a:rPr lang="en-US" sz="2800" i="1" dirty="0" smtClean="0"/>
              <a:t>does something.</a:t>
            </a:r>
            <a:r>
              <a:rPr lang="en-US" sz="2800" dirty="0" smtClean="0"/>
              <a:t> If expressions are words, statements are sentences.</a:t>
            </a:r>
          </a:p>
          <a:p>
            <a:r>
              <a:rPr lang="en-US" sz="2800" dirty="0" err="1" smtClean="0">
                <a:latin typeface="Consolas" panose="020B0609020204030204" pitchFamily="49" charset="0"/>
                <a:cs typeface="Consolas" panose="020B0609020204030204" pitchFamily="49" charset="0"/>
              </a:rPr>
              <a:t>var</a:t>
            </a:r>
            <a:r>
              <a:rPr lang="en-US" sz="2800" dirty="0" smtClean="0">
                <a:latin typeface="Consolas" panose="020B0609020204030204" pitchFamily="49" charset="0"/>
                <a:cs typeface="Consolas" panose="020B0609020204030204" pitchFamily="49" charset="0"/>
              </a:rPr>
              <a:t> </a:t>
            </a:r>
            <a:r>
              <a:rPr lang="en-US" sz="2800" dirty="0" err="1" smtClean="0">
                <a:latin typeface="Consolas" panose="020B0609020204030204" pitchFamily="49" charset="0"/>
                <a:cs typeface="Consolas" panose="020B0609020204030204" pitchFamily="49" charset="0"/>
              </a:rPr>
              <a:t>i</a:t>
            </a:r>
            <a:r>
              <a:rPr lang="en-US" sz="2800" dirty="0" smtClean="0">
                <a:latin typeface="Consolas" panose="020B0609020204030204" pitchFamily="49" charset="0"/>
                <a:cs typeface="Consolas" panose="020B0609020204030204" pitchFamily="49" charset="0"/>
              </a:rPr>
              <a:t> = 0; </a:t>
            </a:r>
            <a:r>
              <a:rPr lang="en-US" sz="2800" dirty="0" err="1" smtClean="0">
                <a:latin typeface="Consolas" panose="020B0609020204030204" pitchFamily="49" charset="0"/>
                <a:cs typeface="Consolas" panose="020B0609020204030204" pitchFamily="49" charset="0"/>
              </a:rPr>
              <a:t>i</a:t>
            </a:r>
            <a:r>
              <a:rPr lang="en-US" sz="2800" dirty="0" smtClean="0">
                <a:latin typeface="Consolas" panose="020B0609020204030204" pitchFamily="49" charset="0"/>
                <a:cs typeface="Consolas" panose="020B0609020204030204" pitchFamily="49" charset="0"/>
              </a:rPr>
              <a:t>++;</a:t>
            </a:r>
          </a:p>
          <a:p>
            <a:r>
              <a:rPr lang="en-US" sz="2800" dirty="0" smtClean="0">
                <a:latin typeface="Consolas" panose="020B0609020204030204" pitchFamily="49" charset="0"/>
                <a:cs typeface="Consolas" panose="020B0609020204030204" pitchFamily="49" charset="0"/>
              </a:rPr>
              <a:t>console.log("I'm " + "back!");</a:t>
            </a:r>
          </a:p>
          <a:p>
            <a:r>
              <a:rPr lang="en-US" sz="2800" dirty="0" err="1" smtClean="0">
                <a:latin typeface="Consolas" panose="020B0609020204030204" pitchFamily="49" charset="0"/>
                <a:cs typeface="Consolas" panose="020B0609020204030204" pitchFamily="49" charset="0"/>
              </a:rPr>
              <a:t>var</a:t>
            </a:r>
            <a:r>
              <a:rPr lang="en-US" sz="2800" dirty="0" smtClean="0">
                <a:latin typeface="Consolas" panose="020B0609020204030204" pitchFamily="49" charset="0"/>
                <a:cs typeface="Consolas" panose="020B0609020204030204" pitchFamily="49" charset="0"/>
              </a:rPr>
              <a:t> a = 123 – "123" + 456;</a:t>
            </a:r>
          </a:p>
          <a:p>
            <a:r>
              <a:rPr lang="en-US" sz="2800" dirty="0" smtClean="0">
                <a:latin typeface="Consolas" panose="020B0609020204030204" pitchFamily="49" charset="0"/>
                <a:cs typeface="Consolas" panose="020B0609020204030204" pitchFamily="49" charset="0"/>
              </a:rPr>
              <a:t>if (1) console.log("Hello, World!");</a:t>
            </a:r>
          </a:p>
          <a:p>
            <a:r>
              <a:rPr lang="en-US" sz="2800" dirty="0" smtClean="0">
                <a:latin typeface="Consolas" panose="020B0609020204030204" pitchFamily="49" charset="0"/>
                <a:cs typeface="Consolas" panose="020B0609020204030204" pitchFamily="49" charset="0"/>
              </a:rPr>
              <a:t>while(true); //don't actually run this</a:t>
            </a:r>
          </a:p>
          <a:p>
            <a:pPr marL="0" indent="0">
              <a:buNone/>
            </a:pPr>
            <a:r>
              <a:rPr lang="en-US" sz="2800" dirty="0" smtClean="0">
                <a:cs typeface="Consolas" panose="020B0609020204030204" pitchFamily="49" charset="0"/>
              </a:rPr>
              <a:t>Alternate definition: A </a:t>
            </a:r>
            <a:r>
              <a:rPr lang="en-US" sz="2800" b="1" dirty="0" smtClean="0">
                <a:cs typeface="Consolas" panose="020B0609020204030204" pitchFamily="49" charset="0"/>
              </a:rPr>
              <a:t>statement </a:t>
            </a:r>
            <a:r>
              <a:rPr lang="en-US" sz="2800" dirty="0" smtClean="0">
                <a:cs typeface="Consolas" panose="020B0609020204030204" pitchFamily="49" charset="0"/>
              </a:rPr>
              <a:t>is code that has </a:t>
            </a:r>
            <a:r>
              <a:rPr lang="en-US" sz="2800" i="1" dirty="0" smtClean="0">
                <a:cs typeface="Consolas" panose="020B0609020204030204" pitchFamily="49" charset="0"/>
              </a:rPr>
              <a:t>side effects</a:t>
            </a:r>
            <a:r>
              <a:rPr lang="en-US" sz="2800" dirty="0" smtClean="0">
                <a:cs typeface="Consolas" panose="020B0609020204030204" pitchFamily="49" charset="0"/>
              </a:rPr>
              <a:t>.</a:t>
            </a:r>
            <a:br>
              <a:rPr lang="en-US" sz="2800" dirty="0" smtClean="0">
                <a:cs typeface="Consolas" panose="020B0609020204030204" pitchFamily="49" charset="0"/>
              </a:rPr>
            </a:br>
            <a:r>
              <a:rPr lang="en-US" sz="2800" dirty="0" smtClean="0">
                <a:cs typeface="Consolas" panose="020B0609020204030204" pitchFamily="49" charset="0"/>
              </a:rPr>
              <a:t>A JavaScript program is a collection of statements.'</a:t>
            </a:r>
          </a:p>
          <a:p>
            <a:pPr marL="0" indent="0">
              <a:buNone/>
            </a:pPr>
            <a:r>
              <a:rPr lang="en-US" sz="1900" i="1" dirty="0" smtClean="0">
                <a:solidFill>
                  <a:schemeClr val="bg1">
                    <a:lumMod val="50000"/>
                  </a:schemeClr>
                </a:solidFill>
                <a:cs typeface="Consolas" panose="020B0609020204030204" pitchFamily="49" charset="0"/>
              </a:rPr>
              <a:t>Advanced: Technically, you don't have to terminate your statements with semicolons. However, JavaScript will interpret your code in strange ways if you omit them, so it's not worth the risk leaving them out.</a:t>
            </a:r>
            <a:endParaRPr lang="en-US" sz="1900" i="1" dirty="0">
              <a:solidFill>
                <a:schemeClr val="bg1">
                  <a:lumMod val="50000"/>
                </a:schemeClr>
              </a:solidFill>
              <a:cs typeface="Consolas" panose="020B0609020204030204" pitchFamily="49" charset="0"/>
            </a:endParaRPr>
          </a:p>
        </p:txBody>
      </p:sp>
    </p:spTree>
    <p:extLst>
      <p:ext uri="{BB962C8B-B14F-4D97-AF65-F5344CB8AC3E}">
        <p14:creationId xmlns:p14="http://schemas.microsoft.com/office/powerpoint/2010/main" val="392596411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Concept: </a:t>
            </a:r>
            <a:r>
              <a:rPr lang="en-US" dirty="0" smtClean="0"/>
              <a:t>Variables</a:t>
            </a:r>
            <a:endParaRPr lang="en-US" b="1" dirty="0"/>
          </a:p>
        </p:txBody>
      </p:sp>
      <p:sp>
        <p:nvSpPr>
          <p:cNvPr id="3" name="Content Placeholder 2"/>
          <p:cNvSpPr>
            <a:spLocks noGrp="1"/>
          </p:cNvSpPr>
          <p:nvPr>
            <p:ph idx="1"/>
          </p:nvPr>
        </p:nvSpPr>
        <p:spPr>
          <a:xfrm>
            <a:off x="1097280" y="1845733"/>
            <a:ext cx="10058400" cy="4423262"/>
          </a:xfrm>
        </p:spPr>
        <p:txBody>
          <a:bodyPr>
            <a:normAutofit/>
          </a:bodyPr>
          <a:lstStyle/>
          <a:p>
            <a:pPr marL="0" indent="0">
              <a:buNone/>
            </a:pPr>
            <a:r>
              <a:rPr lang="en-US" sz="2400" dirty="0" smtClean="0"/>
              <a:t>A </a:t>
            </a:r>
            <a:r>
              <a:rPr lang="en-US" sz="2400" b="1" dirty="0" smtClean="0"/>
              <a:t>variable</a:t>
            </a:r>
            <a:r>
              <a:rPr lang="en-US" sz="2400" dirty="0" smtClean="0"/>
              <a:t> is a value with a name. The </a:t>
            </a:r>
            <a:r>
              <a:rPr lang="en-US" sz="2400" dirty="0" err="1" smtClean="0">
                <a:latin typeface="Consolas" panose="020B0609020204030204" pitchFamily="49" charset="0"/>
                <a:cs typeface="Consolas" panose="020B0609020204030204" pitchFamily="49" charset="0"/>
              </a:rPr>
              <a:t>var</a:t>
            </a:r>
            <a:r>
              <a:rPr lang="en-US" sz="2400" dirty="0" smtClean="0"/>
              <a:t> keyword declares variables.</a:t>
            </a:r>
          </a:p>
          <a:p>
            <a:r>
              <a:rPr lang="en-US" sz="2800" dirty="0" err="1" smtClean="0">
                <a:latin typeface="Consolas" panose="020B0609020204030204" pitchFamily="49" charset="0"/>
                <a:cs typeface="Consolas" panose="020B0609020204030204" pitchFamily="49" charset="0"/>
              </a:rPr>
              <a:t>var</a:t>
            </a:r>
            <a:r>
              <a:rPr lang="en-US" sz="2800" dirty="0" smtClean="0">
                <a:latin typeface="Consolas" panose="020B0609020204030204" pitchFamily="49" charset="0"/>
                <a:cs typeface="Consolas" panose="020B0609020204030204" pitchFamily="49" charset="0"/>
              </a:rPr>
              <a:t> </a:t>
            </a:r>
            <a:r>
              <a:rPr lang="en-US" sz="2800" dirty="0" err="1" smtClean="0">
                <a:latin typeface="Consolas" panose="020B0609020204030204" pitchFamily="49" charset="0"/>
                <a:cs typeface="Consolas" panose="020B0609020204030204" pitchFamily="49" charset="0"/>
              </a:rPr>
              <a:t>myVariable</a:t>
            </a:r>
            <a:r>
              <a:rPr lang="en-US" sz="2800" dirty="0" smtClean="0">
                <a:latin typeface="Consolas" panose="020B0609020204030204" pitchFamily="49" charset="0"/>
                <a:cs typeface="Consolas" panose="020B0609020204030204" pitchFamily="49" charset="0"/>
              </a:rPr>
              <a:t>; </a:t>
            </a:r>
            <a:r>
              <a:rPr lang="en-US" sz="2400" dirty="0" smtClean="0">
                <a:latin typeface="Consolas" panose="020B0609020204030204" pitchFamily="49" charset="0"/>
                <a:cs typeface="Consolas" panose="020B0609020204030204" pitchFamily="49" charset="0"/>
              </a:rPr>
              <a:t>//Name: </a:t>
            </a:r>
            <a:r>
              <a:rPr lang="en-US" sz="2400" dirty="0" err="1" smtClean="0">
                <a:latin typeface="Consolas" panose="020B0609020204030204" pitchFamily="49" charset="0"/>
                <a:cs typeface="Consolas" panose="020B0609020204030204" pitchFamily="49" charset="0"/>
              </a:rPr>
              <a:t>myVariable</a:t>
            </a:r>
            <a:r>
              <a:rPr lang="en-US" sz="2400" dirty="0" smtClean="0">
                <a:latin typeface="Consolas" panose="020B0609020204030204" pitchFamily="49" charset="0"/>
                <a:cs typeface="Consolas" panose="020B0609020204030204" pitchFamily="49" charset="0"/>
              </a:rPr>
              <a:t>, Value: undefined</a:t>
            </a:r>
          </a:p>
          <a:p>
            <a:pPr marL="0" indent="0">
              <a:buNone/>
            </a:pPr>
            <a:r>
              <a:rPr lang="en-US" sz="2400" dirty="0" smtClean="0"/>
              <a:t>The </a:t>
            </a:r>
            <a:r>
              <a:rPr lang="en-US" sz="2400" b="1" dirty="0" smtClean="0"/>
              <a:t>assignment</a:t>
            </a:r>
            <a:r>
              <a:rPr lang="en-US" sz="2400" dirty="0" smtClean="0"/>
              <a:t> </a:t>
            </a:r>
            <a:r>
              <a:rPr lang="en-US" sz="2400" i="1" dirty="0" smtClean="0"/>
              <a:t>operator</a:t>
            </a:r>
            <a:r>
              <a:rPr lang="en-US" sz="2400" dirty="0" smtClean="0"/>
              <a:t> </a:t>
            </a:r>
            <a:r>
              <a:rPr lang="en-US" sz="2400" dirty="0" smtClean="0">
                <a:latin typeface="Consolas" panose="020B0609020204030204" pitchFamily="49" charset="0"/>
                <a:cs typeface="Consolas" panose="020B0609020204030204" pitchFamily="49" charset="0"/>
              </a:rPr>
              <a:t>=</a:t>
            </a:r>
            <a:r>
              <a:rPr lang="en-US" sz="2400" dirty="0" smtClean="0"/>
              <a:t> assigns an expression to a variable.</a:t>
            </a:r>
          </a:p>
          <a:p>
            <a:r>
              <a:rPr lang="en-US" sz="2800" dirty="0" err="1" smtClean="0">
                <a:latin typeface="Consolas" panose="020B0609020204030204" pitchFamily="49" charset="0"/>
                <a:cs typeface="Consolas" panose="020B0609020204030204" pitchFamily="49" charset="0"/>
              </a:rPr>
              <a:t>var</a:t>
            </a:r>
            <a:r>
              <a:rPr lang="en-US" sz="2800" dirty="0" smtClean="0">
                <a:latin typeface="Consolas" panose="020B0609020204030204" pitchFamily="49" charset="0"/>
                <a:cs typeface="Consolas" panose="020B0609020204030204" pitchFamily="49" charset="0"/>
              </a:rPr>
              <a:t> a = "the first letter of the alphabet";</a:t>
            </a:r>
          </a:p>
          <a:p>
            <a:r>
              <a:rPr lang="en-US" sz="2800" dirty="0" err="1" smtClean="0">
                <a:latin typeface="Consolas" panose="020B0609020204030204" pitchFamily="49" charset="0"/>
                <a:cs typeface="Consolas" panose="020B0609020204030204" pitchFamily="49" charset="0"/>
              </a:rPr>
              <a:t>var</a:t>
            </a:r>
            <a:r>
              <a:rPr lang="en-US" sz="2800" dirty="0" smtClean="0">
                <a:latin typeface="Consolas" panose="020B0609020204030204" pitchFamily="49" charset="0"/>
                <a:cs typeface="Consolas" panose="020B0609020204030204" pitchFamily="49" charset="0"/>
              </a:rPr>
              <a:t> </a:t>
            </a:r>
            <a:r>
              <a:rPr lang="en-US" sz="2800" dirty="0" err="1" smtClean="0">
                <a:latin typeface="Consolas" panose="020B0609020204030204" pitchFamily="49" charset="0"/>
                <a:cs typeface="Consolas" panose="020B0609020204030204" pitchFamily="49" charset="0"/>
              </a:rPr>
              <a:t>areYouAwesome</a:t>
            </a:r>
            <a:r>
              <a:rPr lang="en-US" sz="2800" dirty="0" smtClean="0">
                <a:latin typeface="Consolas" panose="020B0609020204030204" pitchFamily="49" charset="0"/>
                <a:cs typeface="Consolas" panose="020B0609020204030204" pitchFamily="49" charset="0"/>
              </a:rPr>
              <a:t> = true || false;</a:t>
            </a:r>
          </a:p>
          <a:p>
            <a:r>
              <a:rPr lang="en-US" sz="2800" dirty="0" err="1" smtClean="0">
                <a:latin typeface="Consolas" panose="020B0609020204030204" pitchFamily="49" charset="0"/>
                <a:cs typeface="Consolas" panose="020B0609020204030204" pitchFamily="49" charset="0"/>
              </a:rPr>
              <a:t>var</a:t>
            </a:r>
            <a:r>
              <a:rPr lang="en-US" sz="2800" dirty="0" smtClean="0">
                <a:latin typeface="Consolas" panose="020B0609020204030204" pitchFamily="49" charset="0"/>
                <a:cs typeface="Consolas" panose="020B0609020204030204" pitchFamily="49" charset="0"/>
              </a:rPr>
              <a:t> </a:t>
            </a:r>
            <a:r>
              <a:rPr lang="en-US" sz="2800" dirty="0" err="1" smtClean="0">
                <a:latin typeface="Consolas" panose="020B0609020204030204" pitchFamily="49" charset="0"/>
                <a:cs typeface="Consolas" panose="020B0609020204030204" pitchFamily="49" charset="0"/>
              </a:rPr>
              <a:t>theAnswerToTheUniverse</a:t>
            </a:r>
            <a:r>
              <a:rPr lang="en-US" sz="2800" dirty="0">
                <a:latin typeface="Consolas" panose="020B0609020204030204" pitchFamily="49" charset="0"/>
                <a:cs typeface="Consolas" panose="020B0609020204030204" pitchFamily="49" charset="0"/>
              </a:rPr>
              <a:t> </a:t>
            </a:r>
            <a:r>
              <a:rPr lang="en-US" sz="2800" dirty="0" smtClean="0">
                <a:latin typeface="Consolas" panose="020B0609020204030204" pitchFamily="49" charset="0"/>
                <a:cs typeface="Consolas" panose="020B0609020204030204" pitchFamily="49" charset="0"/>
              </a:rPr>
              <a:t>= 42;</a:t>
            </a:r>
          </a:p>
          <a:p>
            <a:pPr marL="0" indent="0">
              <a:buNone/>
            </a:pPr>
            <a:r>
              <a:rPr lang="en-US" sz="1600" i="1" dirty="0" smtClean="0">
                <a:solidFill>
                  <a:schemeClr val="bg1">
                    <a:lumMod val="50000"/>
                  </a:schemeClr>
                </a:solidFill>
                <a:cs typeface="Consolas" panose="020B0609020204030204" pitchFamily="49" charset="0"/>
              </a:rPr>
              <a:t>Advanced:</a:t>
            </a:r>
            <a:r>
              <a:rPr lang="en-US" sz="1400" i="1" dirty="0" smtClean="0">
                <a:solidFill>
                  <a:schemeClr val="bg1">
                    <a:lumMod val="50000"/>
                  </a:schemeClr>
                </a:solidFill>
                <a:cs typeface="Consolas" panose="020B0609020204030204" pitchFamily="49" charset="0"/>
              </a:rPr>
              <a:t> </a:t>
            </a:r>
            <a:r>
              <a:rPr lang="en-US" sz="1800" b="1" i="1" dirty="0" smtClean="0">
                <a:solidFill>
                  <a:schemeClr val="bg1">
                    <a:lumMod val="50000"/>
                  </a:schemeClr>
                </a:solidFill>
                <a:cs typeface="Consolas" panose="020B0609020204030204" pitchFamily="49" charset="0"/>
              </a:rPr>
              <a:t>Variables do not have block {} scope. </a:t>
            </a:r>
            <a:r>
              <a:rPr lang="en-US" sz="1800" i="1" dirty="0" smtClean="0">
                <a:solidFill>
                  <a:schemeClr val="bg1">
                    <a:lumMod val="50000"/>
                  </a:schemeClr>
                </a:solidFill>
                <a:cs typeface="Consolas" panose="020B0609020204030204" pitchFamily="49" charset="0"/>
              </a:rPr>
              <a:t>They have function scope. More on scope next time!</a:t>
            </a:r>
          </a:p>
          <a:p>
            <a:pPr marL="0" indent="0">
              <a:buNone/>
            </a:pPr>
            <a:r>
              <a:rPr lang="en-US" sz="1600" i="1" dirty="0" smtClean="0">
                <a:solidFill>
                  <a:schemeClr val="bg1">
                    <a:lumMod val="50000"/>
                  </a:schemeClr>
                </a:solidFill>
                <a:cs typeface="Consolas" panose="020B0609020204030204" pitchFamily="49" charset="0"/>
              </a:rPr>
              <a:t>It is legal and harmless to declare a variable more than once with the </a:t>
            </a:r>
            <a:r>
              <a:rPr lang="en-US" sz="1600" i="1" dirty="0" err="1" smtClean="0">
                <a:solidFill>
                  <a:schemeClr val="bg1">
                    <a:lumMod val="50000"/>
                  </a:schemeClr>
                </a:solidFill>
                <a:cs typeface="Consolas" panose="020B0609020204030204" pitchFamily="49" charset="0"/>
              </a:rPr>
              <a:t>var</a:t>
            </a:r>
            <a:r>
              <a:rPr lang="en-US" sz="1600" i="1" dirty="0" smtClean="0">
                <a:solidFill>
                  <a:schemeClr val="bg1">
                    <a:lumMod val="50000"/>
                  </a:schemeClr>
                </a:solidFill>
                <a:cs typeface="Consolas" panose="020B0609020204030204" pitchFamily="49" charset="0"/>
              </a:rPr>
              <a:t> statement. The repeated declaration acts as an assignment. You can also declare/assign variables without the </a:t>
            </a:r>
            <a:r>
              <a:rPr lang="en-US" sz="1600" i="1" dirty="0" err="1" smtClean="0">
                <a:solidFill>
                  <a:schemeClr val="bg1">
                    <a:lumMod val="50000"/>
                  </a:schemeClr>
                </a:solidFill>
                <a:cs typeface="Consolas" panose="020B0609020204030204" pitchFamily="49" charset="0"/>
              </a:rPr>
              <a:t>var</a:t>
            </a:r>
            <a:r>
              <a:rPr lang="en-US" sz="1600" i="1" dirty="0" smtClean="0">
                <a:solidFill>
                  <a:schemeClr val="bg1">
                    <a:lumMod val="50000"/>
                  </a:schemeClr>
                </a:solidFill>
                <a:cs typeface="Consolas" panose="020B0609020204030204" pitchFamily="49" charset="0"/>
              </a:rPr>
              <a:t> statement, but then they become global variables.</a:t>
            </a:r>
            <a:endParaRPr lang="en-US" sz="1600" i="1" dirty="0">
              <a:solidFill>
                <a:schemeClr val="bg1">
                  <a:lumMod val="50000"/>
                </a:schemeClr>
              </a:solidFill>
              <a:cs typeface="Consolas" panose="020B0609020204030204" pitchFamily="49" charset="0"/>
            </a:endParaRPr>
          </a:p>
        </p:txBody>
      </p:sp>
    </p:spTree>
    <p:extLst>
      <p:ext uri="{BB962C8B-B14F-4D97-AF65-F5344CB8AC3E}">
        <p14:creationId xmlns:p14="http://schemas.microsoft.com/office/powerpoint/2010/main" val="819340231"/>
      </p:ext>
    </p:extLst>
  </p:cSld>
  <p:clrMapOvr>
    <a:masterClrMapping/>
  </p:clrMapOvr>
  <p:timing>
    <p:tnLst>
      <p:par>
        <p:cTn id="1" dur="indefinite" restart="never" nodeType="tmRoot"/>
      </p:par>
    </p:tnLst>
  </p:timing>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1510</TotalTime>
  <Words>2325</Words>
  <Application>Microsoft Office PowerPoint</Application>
  <PresentationFormat>Widescreen</PresentationFormat>
  <Paragraphs>286</Paragraphs>
  <Slides>28</Slides>
  <Notes>25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28</vt:i4>
      </vt:variant>
    </vt:vector>
  </HeadingPairs>
  <TitlesOfParts>
    <vt:vector size="33" baseType="lpstr">
      <vt:lpstr>Calibri</vt:lpstr>
      <vt:lpstr>Calibri Light</vt:lpstr>
      <vt:lpstr>Consolas</vt:lpstr>
      <vt:lpstr>Wingdings</vt:lpstr>
      <vt:lpstr>Retrospect</vt:lpstr>
      <vt:lpstr>JavaScript from the Ground Up   Please sign in: http://bit.ly/1Qygjgs</vt:lpstr>
      <vt:lpstr>Expressions Recap</vt:lpstr>
      <vt:lpstr>Thoughts from Last Time…</vt:lpstr>
      <vt:lpstr>General Schedule</vt:lpstr>
      <vt:lpstr>Before we get started…</vt:lpstr>
      <vt:lpstr>Problem of the Day</vt:lpstr>
      <vt:lpstr>PowerPoint Presentation</vt:lpstr>
      <vt:lpstr>Concept: Statement</vt:lpstr>
      <vt:lpstr>Concept: Variables</vt:lpstr>
      <vt:lpstr>More on Variables</vt:lpstr>
      <vt:lpstr>Variable Assignment: No Strict Types!</vt:lpstr>
      <vt:lpstr>Variable Assignment: No Strict Types!</vt:lpstr>
      <vt:lpstr>With great power…</vt:lpstr>
      <vt:lpstr>Concept Redux: The JavaScript Console</vt:lpstr>
      <vt:lpstr>More on the Console</vt:lpstr>
      <vt:lpstr>Concept: if control flow statement</vt:lpstr>
      <vt:lpstr>Wait, what's a statement again?</vt:lpstr>
      <vt:lpstr>statement vs. statement vs. expression</vt:lpstr>
      <vt:lpstr>if / else</vt:lpstr>
      <vt:lpstr>Concept: Ternary Operator</vt:lpstr>
      <vt:lpstr>More Ternary Operator</vt:lpstr>
      <vt:lpstr>FizzBuzz Baby Edition, attempt 1</vt:lpstr>
      <vt:lpstr>FizzBuzz Baby Edition, attempt 2</vt:lpstr>
      <vt:lpstr>FizzBuzz Baby Edition, attempt 3</vt:lpstr>
      <vt:lpstr>FizzBuzz Baby Edition, attempt 4</vt:lpstr>
      <vt:lpstr>FizzBuzz Baby Edition, attempt 5</vt:lpstr>
      <vt:lpstr>Wrap Up &amp; Review</vt:lpstr>
      <vt:lpstr>Q&amp;A + Feedback</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JavaScript from the Ground Up</dc:title>
  <dc:creator>Brian Cui</dc:creator>
  <cp:lastModifiedBy>Brian Cui</cp:lastModifiedBy>
  <cp:revision>844</cp:revision>
  <dcterms:created xsi:type="dcterms:W3CDTF">2015-09-01T00:31:42Z</dcterms:created>
  <dcterms:modified xsi:type="dcterms:W3CDTF">2015-09-16T23:02:55Z</dcterms:modified>
</cp:coreProperties>
</file>